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9" r:id="rId3"/>
    <p:sldId id="257" r:id="rId4"/>
    <p:sldId id="258" r:id="rId5"/>
    <p:sldId id="260" r:id="rId6"/>
    <p:sldId id="266" r:id="rId7"/>
    <p:sldId id="262" r:id="rId8"/>
    <p:sldId id="263" r:id="rId9"/>
    <p:sldId id="261" r:id="rId10"/>
    <p:sldId id="268" r:id="rId11"/>
    <p:sldId id="264" r:id="rId12"/>
    <p:sldId id="265" r:id="rId13"/>
    <p:sldId id="267" r:id="rId14"/>
    <p:sldId id="269" r:id="rId15"/>
    <p:sldId id="270" r:id="rId16"/>
    <p:sldId id="271" r:id="rId17"/>
    <p:sldId id="295" r:id="rId18"/>
    <p:sldId id="272" r:id="rId19"/>
    <p:sldId id="273" r:id="rId20"/>
    <p:sldId id="296" r:id="rId21"/>
    <p:sldId id="274" r:id="rId22"/>
    <p:sldId id="275" r:id="rId23"/>
    <p:sldId id="277" r:id="rId24"/>
    <p:sldId id="276" r:id="rId25"/>
    <p:sldId id="278" r:id="rId26"/>
    <p:sldId id="279" r:id="rId27"/>
    <p:sldId id="280" r:id="rId28"/>
    <p:sldId id="281" r:id="rId29"/>
    <p:sldId id="282" r:id="rId30"/>
    <p:sldId id="283" r:id="rId31"/>
    <p:sldId id="294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9/17/22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871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68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5611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692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139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9/17/22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5296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9/17/22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116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9/17/22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090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9/17/22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9/17/22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0411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9/17/22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910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9/17/22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19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3">
            <a:extLst>
              <a:ext uri="{FF2B5EF4-FFF2-40B4-BE49-F238E27FC236}">
                <a16:creationId xmlns:a16="http://schemas.microsoft.com/office/drawing/2014/main" id="{737C92E3-7E8B-4A20-CC3C-B1AC90BABF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98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B4F75AE3-A3AC-DE4C-98FE-EC9DC3BF8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5267217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22F542-D23F-AA33-062A-E3F95E6C2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768334"/>
            <a:ext cx="4134538" cy="286640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/>
              <a:t>Twitter, Social Media, and Public Outreach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18C8BD-AFBF-5CE1-A2DA-7E8B94F314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1" y="4283239"/>
            <a:ext cx="4134538" cy="1475177"/>
          </a:xfrm>
        </p:spPr>
        <p:txBody>
          <a:bodyPr>
            <a:normAutofit/>
          </a:bodyPr>
          <a:lstStyle/>
          <a:p>
            <a:r>
              <a:rPr lang="en-US"/>
              <a:t>How to be a publicly engaged social scientist</a:t>
            </a:r>
          </a:p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C79BB7-CCAB-2243-9830-5569626C4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6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7000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53A65-4A9C-3F23-D44F-5077A903F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Two</a:t>
            </a:r>
            <a:r>
              <a:rPr lang="zh-TW" altLang="en-US" dirty="0"/>
              <a:t> </a:t>
            </a:r>
            <a:r>
              <a:rPr lang="en-US" altLang="zh-TW" dirty="0"/>
              <a:t>Modes:</a:t>
            </a:r>
            <a:r>
              <a:rPr lang="zh-TW" altLang="en-US" dirty="0"/>
              <a:t> </a:t>
            </a:r>
            <a:r>
              <a:rPr lang="en-US" altLang="zh-TW" dirty="0"/>
              <a:t>Tweeting</a:t>
            </a:r>
            <a:r>
              <a:rPr lang="zh-TW" altLang="en-US" dirty="0"/>
              <a:t> </a:t>
            </a:r>
            <a:r>
              <a:rPr lang="en-US" altLang="zh-TW" dirty="0"/>
              <a:t>&amp;</a:t>
            </a:r>
            <a:r>
              <a:rPr lang="zh-TW" altLang="en-US" dirty="0"/>
              <a:t> </a:t>
            </a:r>
            <a:r>
              <a:rPr lang="en-US" altLang="zh-TW" dirty="0"/>
              <a:t>Responding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17069-2206-610E-27E3-8C28BD568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850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6B044-92C0-5907-7C7E-F2DF3034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Getting</a:t>
            </a:r>
            <a:r>
              <a:rPr lang="zh-TW" altLang="en-US" dirty="0"/>
              <a:t> </a:t>
            </a:r>
            <a:r>
              <a:rPr lang="en-US" altLang="zh-TW" dirty="0"/>
              <a:t>started</a:t>
            </a:r>
            <a:r>
              <a:rPr lang="zh-TW" altLang="en-US" dirty="0"/>
              <a:t> </a:t>
            </a:r>
            <a:r>
              <a:rPr lang="en-US" altLang="zh-TW" dirty="0"/>
              <a:t>2:</a:t>
            </a:r>
            <a:r>
              <a:rPr lang="zh-TW" altLang="en-US" dirty="0"/>
              <a:t> </a:t>
            </a:r>
            <a:br>
              <a:rPr lang="en-US" altLang="zh-TW" dirty="0"/>
            </a:br>
            <a:r>
              <a:rPr lang="en-US" altLang="zh-TW" dirty="0"/>
              <a:t>Types</a:t>
            </a:r>
            <a:r>
              <a:rPr lang="zh-TW" altLang="en-US" dirty="0"/>
              <a:t> </a:t>
            </a:r>
            <a:r>
              <a:rPr lang="en-US" altLang="zh-TW" dirty="0"/>
              <a:t>of</a:t>
            </a:r>
            <a:r>
              <a:rPr lang="zh-TW" altLang="en-US" dirty="0"/>
              <a:t> </a:t>
            </a:r>
            <a:r>
              <a:rPr lang="en-US" altLang="zh-TW" dirty="0"/>
              <a:t>tweets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4E71B-CBAA-25D5-4B3F-9221794B5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Substantive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full</a:t>
            </a:r>
            <a:r>
              <a:rPr lang="zh-TW" altLang="en-US" dirty="0"/>
              <a:t> </a:t>
            </a:r>
            <a:r>
              <a:rPr lang="en-US" altLang="zh-TW" dirty="0"/>
              <a:t>sentences,</a:t>
            </a:r>
            <a:r>
              <a:rPr lang="zh-TW" altLang="en-US" dirty="0"/>
              <a:t> </a:t>
            </a:r>
            <a:r>
              <a:rPr lang="en-US" altLang="zh-TW" dirty="0"/>
              <a:t>trying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convey</a:t>
            </a:r>
            <a:r>
              <a:rPr lang="zh-TW" altLang="en-US" dirty="0"/>
              <a:t> </a:t>
            </a:r>
            <a:r>
              <a:rPr lang="en-US" altLang="zh-TW" dirty="0"/>
              <a:t>something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Casual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conversational,</a:t>
            </a:r>
            <a:r>
              <a:rPr lang="zh-TW" altLang="en-US" dirty="0"/>
              <a:t> </a:t>
            </a:r>
            <a:r>
              <a:rPr lang="en-US" altLang="zh-TW" dirty="0"/>
              <a:t>responsive,</a:t>
            </a:r>
            <a:r>
              <a:rPr lang="zh-TW" altLang="en-US" dirty="0"/>
              <a:t> </a:t>
            </a:r>
            <a:r>
              <a:rPr lang="en-US" altLang="zh-TW" dirty="0"/>
              <a:t>inviting</a:t>
            </a:r>
            <a:r>
              <a:rPr lang="zh-TW" altLang="en-US" dirty="0"/>
              <a:t> </a:t>
            </a:r>
            <a:r>
              <a:rPr lang="en-US" altLang="zh-TW" dirty="0"/>
              <a:t>replies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Shorts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Memes,</a:t>
            </a:r>
            <a:r>
              <a:rPr lang="zh-TW" altLang="en-US" dirty="0"/>
              <a:t> </a:t>
            </a:r>
            <a:r>
              <a:rPr lang="en-US" altLang="zh-TW" dirty="0"/>
              <a:t>gifs,</a:t>
            </a:r>
            <a:r>
              <a:rPr lang="zh-TW" altLang="en-US" dirty="0"/>
              <a:t> </a:t>
            </a:r>
            <a:r>
              <a:rPr lang="en-US" altLang="zh-TW" dirty="0"/>
              <a:t>one</a:t>
            </a:r>
            <a:r>
              <a:rPr lang="zh-TW" altLang="en-US" dirty="0"/>
              <a:t> </a:t>
            </a:r>
            <a:r>
              <a:rPr lang="en-US" altLang="zh-TW" dirty="0"/>
              <a:t>liners,</a:t>
            </a:r>
            <a:r>
              <a:rPr lang="zh-TW" altLang="en-US" dirty="0"/>
              <a:t> </a:t>
            </a:r>
            <a:r>
              <a:rPr lang="en-US" altLang="zh-TW" dirty="0"/>
              <a:t>thank</a:t>
            </a:r>
            <a:r>
              <a:rPr lang="zh-TW" altLang="en-US" dirty="0"/>
              <a:t> </a:t>
            </a:r>
            <a:r>
              <a:rPr lang="en-US" altLang="zh-TW" dirty="0" err="1"/>
              <a:t>yous</a:t>
            </a:r>
            <a:r>
              <a:rPr lang="zh-TW" altLang="en-US" dirty="0"/>
              <a:t>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34899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EB92C-B707-EABD-9788-51987F9A6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Twitter</a:t>
            </a:r>
            <a:r>
              <a:rPr lang="zh-TW" altLang="en-US" dirty="0"/>
              <a:t> </a:t>
            </a:r>
            <a:r>
              <a:rPr lang="en-US" altLang="zh-TW" dirty="0"/>
              <a:t>tones: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78D2E-9878-9A11-7ED7-6248B60DB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altLang="zh-TW" dirty="0"/>
              <a:t>Professional</a:t>
            </a:r>
            <a:r>
              <a:rPr lang="zh-TW" altLang="en-US" dirty="0"/>
              <a:t> </a:t>
            </a:r>
            <a:endParaRPr lang="en-US" altLang="zh-TW" dirty="0"/>
          </a:p>
          <a:p>
            <a:pPr>
              <a:buFontTx/>
              <a:buChar char="-"/>
            </a:pPr>
            <a:r>
              <a:rPr lang="en-US" altLang="zh-TW" dirty="0"/>
              <a:t>Snarky</a:t>
            </a:r>
            <a:r>
              <a:rPr lang="zh-TW" altLang="en-US" dirty="0"/>
              <a:t> </a:t>
            </a:r>
            <a:endParaRPr lang="en-US" altLang="zh-TW" dirty="0"/>
          </a:p>
          <a:p>
            <a:pPr>
              <a:buFontTx/>
              <a:buChar char="-"/>
            </a:pPr>
            <a:r>
              <a:rPr lang="en-US" altLang="zh-TW" dirty="0"/>
              <a:t>Funny</a:t>
            </a:r>
            <a:r>
              <a:rPr lang="zh-TW" altLang="en-US" dirty="0"/>
              <a:t> </a:t>
            </a:r>
            <a:endParaRPr lang="en-US" altLang="zh-TW" dirty="0"/>
          </a:p>
          <a:p>
            <a:pPr>
              <a:buFontTx/>
              <a:buChar char="-"/>
            </a:pPr>
            <a:r>
              <a:rPr lang="en-US" altLang="zh-TW" dirty="0"/>
              <a:t>Sarcastic</a:t>
            </a:r>
          </a:p>
          <a:p>
            <a:pPr>
              <a:buFontTx/>
              <a:buChar char="-"/>
            </a:pPr>
            <a:r>
              <a:rPr lang="en-US" altLang="zh-TW" dirty="0"/>
              <a:t>Viral</a:t>
            </a:r>
            <a:r>
              <a:rPr lang="zh-TW" altLang="en-US" dirty="0"/>
              <a:t> </a:t>
            </a:r>
            <a:r>
              <a:rPr lang="en-US" altLang="zh-TW" dirty="0"/>
              <a:t>seeking</a:t>
            </a:r>
          </a:p>
          <a:p>
            <a:pPr>
              <a:buFontTx/>
              <a:buChar char="-"/>
            </a:pPr>
            <a:r>
              <a:rPr lang="en-US" altLang="zh-TW" dirty="0"/>
              <a:t>News</a:t>
            </a:r>
            <a:r>
              <a:rPr lang="zh-TW" altLang="en-US" dirty="0"/>
              <a:t> </a:t>
            </a:r>
            <a:r>
              <a:rPr lang="en-US" altLang="zh-TW" dirty="0"/>
              <a:t>sharing</a:t>
            </a:r>
            <a:r>
              <a:rPr lang="zh-TW" altLang="en-US" dirty="0"/>
              <a:t>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64075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0E1E-0EF4-292D-0D27-69C5D0A9E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Tone</a:t>
            </a:r>
            <a:r>
              <a:rPr lang="zh-TW" altLang="en-US" dirty="0"/>
              <a:t> </a:t>
            </a:r>
            <a:r>
              <a:rPr lang="en-US" altLang="zh-TW" dirty="0"/>
              <a:t>examples: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911F75-0E55-AA3A-EE33-C082D875F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624" y="1769165"/>
            <a:ext cx="3644443" cy="20976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2723C7-33A1-7D48-8684-CB5FD6624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644" y="437805"/>
            <a:ext cx="2448200" cy="3429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D6A4B7-76D8-036D-B87F-A6698D1765DA}"/>
              </a:ext>
            </a:extLst>
          </p:cNvPr>
          <p:cNvSpPr txBox="1"/>
          <p:nvPr/>
        </p:nvSpPr>
        <p:spPr>
          <a:xfrm>
            <a:off x="588624" y="1405382"/>
            <a:ext cx="1507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Professional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8AC03A-E20C-D38E-AC6E-CB055F9F8444}"/>
              </a:ext>
            </a:extLst>
          </p:cNvPr>
          <p:cNvSpPr txBox="1"/>
          <p:nvPr/>
        </p:nvSpPr>
        <p:spPr>
          <a:xfrm>
            <a:off x="6096000" y="68473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Snarky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FB8E75-4026-A3CD-DF13-4F1B2E127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23" y="4289749"/>
            <a:ext cx="4214989" cy="17973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A3775C-90CE-83F9-9B7C-88D22DD74767}"/>
              </a:ext>
            </a:extLst>
          </p:cNvPr>
          <p:cNvSpPr txBox="1"/>
          <p:nvPr/>
        </p:nvSpPr>
        <p:spPr>
          <a:xfrm>
            <a:off x="884583" y="3985591"/>
            <a:ext cx="1115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Funny(?)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F56057-5C6E-3F7B-F4FE-7E7C050C6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2644" y="4254592"/>
            <a:ext cx="2889772" cy="22120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09751F-D32C-0398-D867-3D0B52D221F7}"/>
              </a:ext>
            </a:extLst>
          </p:cNvPr>
          <p:cNvSpPr txBox="1"/>
          <p:nvPr/>
        </p:nvSpPr>
        <p:spPr>
          <a:xfrm>
            <a:off x="6202017" y="3920417"/>
            <a:ext cx="167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News</a:t>
            </a:r>
            <a:r>
              <a:rPr lang="zh-TW" altLang="en-US" dirty="0"/>
              <a:t> </a:t>
            </a:r>
            <a:r>
              <a:rPr lang="en-US" altLang="zh-TW" dirty="0"/>
              <a:t>Sharing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703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F6E0B-37AE-DD67-9020-09742795E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Tweet: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E2739-8B22-9CB4-CED0-5DAD88E57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point</a:t>
            </a:r>
            <a:r>
              <a:rPr lang="zh-TW" altLang="en-US" dirty="0"/>
              <a:t> </a:t>
            </a:r>
            <a:r>
              <a:rPr lang="en-US" altLang="zh-TW" dirty="0"/>
              <a:t>I</a:t>
            </a:r>
            <a:r>
              <a:rPr lang="zh-TW" altLang="en-US" dirty="0"/>
              <a:t> </a:t>
            </a:r>
            <a:r>
              <a:rPr lang="en-US" altLang="zh-TW" dirty="0"/>
              <a:t>am</a:t>
            </a:r>
            <a:r>
              <a:rPr lang="zh-TW" altLang="en-US" dirty="0"/>
              <a:t> </a:t>
            </a:r>
            <a:r>
              <a:rPr lang="en-US" altLang="zh-TW" dirty="0"/>
              <a:t>trying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make?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are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different</a:t>
            </a:r>
            <a:r>
              <a:rPr lang="zh-TW" altLang="en-US" dirty="0"/>
              <a:t> </a:t>
            </a:r>
            <a:r>
              <a:rPr lang="en-US" altLang="zh-TW" dirty="0"/>
              <a:t>ways</a:t>
            </a:r>
            <a:r>
              <a:rPr lang="zh-TW" altLang="en-US" dirty="0"/>
              <a:t> </a:t>
            </a:r>
            <a:r>
              <a:rPr lang="en-US" altLang="zh-TW" dirty="0"/>
              <a:t>I</a:t>
            </a:r>
            <a:r>
              <a:rPr lang="zh-TW" altLang="en-US" dirty="0"/>
              <a:t> </a:t>
            </a:r>
            <a:r>
              <a:rPr lang="en-US" altLang="zh-TW" dirty="0"/>
              <a:t>can</a:t>
            </a:r>
            <a:r>
              <a:rPr lang="zh-TW" altLang="en-US" dirty="0"/>
              <a:t> </a:t>
            </a:r>
            <a:r>
              <a:rPr lang="en-US" altLang="zh-TW" dirty="0"/>
              <a:t>make</a:t>
            </a:r>
            <a:r>
              <a:rPr lang="zh-TW" altLang="en-US" dirty="0"/>
              <a:t> </a:t>
            </a:r>
            <a:r>
              <a:rPr lang="en-US" altLang="zh-TW" dirty="0"/>
              <a:t>my</a:t>
            </a:r>
            <a:r>
              <a:rPr lang="zh-TW" altLang="en-US" dirty="0"/>
              <a:t> </a:t>
            </a:r>
            <a:r>
              <a:rPr lang="en-US" altLang="zh-TW" dirty="0"/>
              <a:t>point?</a:t>
            </a:r>
          </a:p>
          <a:p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flashy</a:t>
            </a:r>
            <a:r>
              <a:rPr lang="zh-TW" altLang="en-US" dirty="0"/>
              <a:t> </a:t>
            </a:r>
            <a:r>
              <a:rPr lang="en-US" altLang="zh-TW" dirty="0"/>
              <a:t>words</a:t>
            </a:r>
            <a:r>
              <a:rPr lang="zh-TW" altLang="en-US" dirty="0"/>
              <a:t> </a:t>
            </a:r>
            <a:r>
              <a:rPr lang="en-US" altLang="zh-TW" dirty="0"/>
              <a:t>or</a:t>
            </a:r>
            <a:r>
              <a:rPr lang="zh-TW" altLang="en-US" dirty="0"/>
              <a:t> </a:t>
            </a:r>
            <a:r>
              <a:rPr lang="en-US" altLang="zh-TW" dirty="0"/>
              <a:t>hashtags</a:t>
            </a:r>
            <a:r>
              <a:rPr lang="zh-TW" altLang="en-US" dirty="0"/>
              <a:t> </a:t>
            </a:r>
            <a:r>
              <a:rPr lang="en-US" altLang="zh-TW" dirty="0"/>
              <a:t>can</a:t>
            </a:r>
            <a:r>
              <a:rPr lang="zh-TW" altLang="en-US" dirty="0"/>
              <a:t> </a:t>
            </a:r>
            <a:r>
              <a:rPr lang="en-US" altLang="zh-TW" dirty="0"/>
              <a:t>I</a:t>
            </a:r>
            <a:r>
              <a:rPr lang="zh-TW" altLang="en-US" dirty="0"/>
              <a:t> </a:t>
            </a:r>
            <a:r>
              <a:rPr lang="en-US" altLang="zh-TW" dirty="0"/>
              <a:t>use?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there</a:t>
            </a:r>
            <a:r>
              <a:rPr lang="zh-TW" altLang="en-US" dirty="0"/>
              <a:t> </a:t>
            </a:r>
            <a:r>
              <a:rPr lang="en-US" altLang="zh-TW" dirty="0"/>
              <a:t>anyone</a:t>
            </a:r>
            <a:r>
              <a:rPr lang="zh-TW" altLang="en-US" dirty="0"/>
              <a:t> </a:t>
            </a:r>
            <a:r>
              <a:rPr lang="en-US" altLang="zh-TW" dirty="0"/>
              <a:t>I</a:t>
            </a:r>
            <a:r>
              <a:rPr lang="zh-TW" altLang="en-US" dirty="0"/>
              <a:t> </a:t>
            </a:r>
            <a:r>
              <a:rPr lang="en-US" altLang="zh-TW" dirty="0"/>
              <a:t>should</a:t>
            </a:r>
            <a:r>
              <a:rPr lang="zh-TW" altLang="en-US" dirty="0"/>
              <a:t> </a:t>
            </a:r>
            <a:r>
              <a:rPr lang="en-US" altLang="zh-TW" dirty="0"/>
              <a:t>tag</a:t>
            </a:r>
            <a:r>
              <a:rPr lang="zh-TW" altLang="en-US" dirty="0"/>
              <a:t> </a:t>
            </a:r>
            <a:r>
              <a:rPr lang="en-US" altLang="zh-TW" dirty="0"/>
              <a:t>or</a:t>
            </a:r>
            <a:r>
              <a:rPr lang="zh-TW" altLang="en-US" dirty="0"/>
              <a:t> </a:t>
            </a:r>
            <a:r>
              <a:rPr lang="en-US" altLang="zh-TW" dirty="0"/>
              <a:t>include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my</a:t>
            </a:r>
            <a:r>
              <a:rPr lang="zh-TW" altLang="en-US" dirty="0"/>
              <a:t> </a:t>
            </a:r>
            <a:r>
              <a:rPr lang="en-US" altLang="zh-TW" dirty="0"/>
              <a:t>tweet?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Are</a:t>
            </a:r>
            <a:r>
              <a:rPr lang="zh-TW" altLang="en-US" dirty="0"/>
              <a:t> </a:t>
            </a:r>
            <a:r>
              <a:rPr lang="en-US" altLang="zh-TW" dirty="0"/>
              <a:t>there</a:t>
            </a:r>
            <a:r>
              <a:rPr lang="zh-TW" altLang="en-US" dirty="0"/>
              <a:t> </a:t>
            </a:r>
            <a:r>
              <a:rPr lang="en-US" altLang="zh-TW" dirty="0"/>
              <a:t>any</a:t>
            </a:r>
            <a:r>
              <a:rPr lang="zh-TW" altLang="en-US" dirty="0"/>
              <a:t> </a:t>
            </a:r>
            <a:r>
              <a:rPr lang="en-US" altLang="zh-TW" dirty="0"/>
              <a:t>images,</a:t>
            </a:r>
            <a:r>
              <a:rPr lang="zh-TW" altLang="en-US" dirty="0"/>
              <a:t> </a:t>
            </a:r>
            <a:r>
              <a:rPr lang="en-US" altLang="zh-TW" dirty="0"/>
              <a:t>graphs</a:t>
            </a:r>
            <a:r>
              <a:rPr lang="zh-TW" altLang="en-US" dirty="0"/>
              <a:t> </a:t>
            </a:r>
            <a:r>
              <a:rPr lang="en-US" altLang="zh-TW" dirty="0"/>
              <a:t>or</a:t>
            </a:r>
            <a:r>
              <a:rPr lang="zh-TW" altLang="en-US" dirty="0"/>
              <a:t> </a:t>
            </a:r>
            <a:r>
              <a:rPr lang="en-US" altLang="zh-TW" dirty="0"/>
              <a:t>data</a:t>
            </a:r>
            <a:r>
              <a:rPr lang="zh-TW" altLang="en-US" dirty="0"/>
              <a:t> </a:t>
            </a:r>
            <a:r>
              <a:rPr lang="en-US" altLang="zh-TW" dirty="0"/>
              <a:t>I</a:t>
            </a:r>
            <a:r>
              <a:rPr lang="zh-TW" altLang="en-US" dirty="0"/>
              <a:t> </a:t>
            </a:r>
            <a:r>
              <a:rPr lang="en-US" altLang="zh-TW" dirty="0"/>
              <a:t>can</a:t>
            </a:r>
            <a:r>
              <a:rPr lang="zh-TW" altLang="en-US" dirty="0"/>
              <a:t> </a:t>
            </a:r>
            <a:r>
              <a:rPr lang="en-US" altLang="zh-TW" dirty="0"/>
              <a:t>include?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How</a:t>
            </a:r>
            <a:r>
              <a:rPr lang="zh-TW" altLang="en-US" dirty="0"/>
              <a:t> </a:t>
            </a:r>
            <a:r>
              <a:rPr lang="en-US" altLang="zh-TW" dirty="0"/>
              <a:t>many</a:t>
            </a:r>
            <a:r>
              <a:rPr lang="zh-TW" altLang="en-US" dirty="0"/>
              <a:t> </a:t>
            </a:r>
            <a:r>
              <a:rPr lang="en-US" altLang="zh-TW" dirty="0"/>
              <a:t>tweets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I</a:t>
            </a:r>
            <a:r>
              <a:rPr lang="zh-TW" altLang="en-US" dirty="0"/>
              <a:t> </a:t>
            </a:r>
            <a:r>
              <a:rPr lang="en-US" altLang="zh-TW" dirty="0"/>
              <a:t>need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make</a:t>
            </a:r>
            <a:r>
              <a:rPr lang="zh-TW" altLang="en-US" dirty="0"/>
              <a:t> </a:t>
            </a:r>
            <a:r>
              <a:rPr lang="en-US" altLang="zh-TW" dirty="0"/>
              <a:t>my</a:t>
            </a:r>
            <a:r>
              <a:rPr lang="zh-TW" altLang="en-US" dirty="0"/>
              <a:t> </a:t>
            </a:r>
            <a:r>
              <a:rPr lang="en-US" altLang="zh-TW" dirty="0"/>
              <a:t>point?</a:t>
            </a:r>
            <a:r>
              <a:rPr lang="zh-TW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344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10C85-DBF9-68D4-EC2B-DBD1E1F46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Tweet: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7F9F1-6BD9-D84B-4652-3A2A88CA3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first</a:t>
            </a:r>
            <a:r>
              <a:rPr lang="zh-TW" altLang="en-US" dirty="0"/>
              <a:t> </a:t>
            </a:r>
            <a:r>
              <a:rPr lang="en-US" altLang="zh-TW" dirty="0"/>
              <a:t>tweet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thread</a:t>
            </a:r>
            <a:r>
              <a:rPr lang="zh-TW" altLang="en-US" dirty="0"/>
              <a:t> </a:t>
            </a:r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most</a:t>
            </a:r>
            <a:r>
              <a:rPr lang="zh-TW" altLang="en-US" dirty="0"/>
              <a:t> </a:t>
            </a:r>
            <a:r>
              <a:rPr lang="en-US" altLang="zh-TW" dirty="0"/>
              <a:t>important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Practice</a:t>
            </a:r>
            <a:r>
              <a:rPr lang="zh-TW" altLang="en-US" dirty="0"/>
              <a:t> </a:t>
            </a:r>
            <a:r>
              <a:rPr lang="en-US" altLang="zh-TW" dirty="0"/>
              <a:t>writing</a:t>
            </a:r>
            <a:r>
              <a:rPr lang="zh-TW" altLang="en-US" dirty="0"/>
              <a:t> </a:t>
            </a:r>
            <a:r>
              <a:rPr lang="en-US" altLang="zh-TW" dirty="0"/>
              <a:t>out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tweet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different</a:t>
            </a:r>
            <a:r>
              <a:rPr lang="zh-TW" altLang="en-US" dirty="0"/>
              <a:t> </a:t>
            </a:r>
            <a:r>
              <a:rPr lang="en-US" altLang="zh-TW" dirty="0"/>
              <a:t>ways</a:t>
            </a:r>
          </a:p>
          <a:p>
            <a:r>
              <a:rPr lang="en-US" altLang="zh-TW" dirty="0"/>
              <a:t>PROOFREAD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Keep threads to 10 tweets </a:t>
            </a:r>
          </a:p>
          <a:p>
            <a:r>
              <a:rPr lang="en-US" altLang="zh-TW" dirty="0"/>
              <a:t>Images get more traction </a:t>
            </a:r>
          </a:p>
          <a:p>
            <a:r>
              <a:rPr lang="en-US" altLang="zh-TW" dirty="0"/>
              <a:t>Strong language &gt; weak, passive language </a:t>
            </a:r>
          </a:p>
          <a:p>
            <a:r>
              <a:rPr lang="en-US" altLang="zh-TW" dirty="0"/>
              <a:t>Avoid jargon</a:t>
            </a:r>
          </a:p>
          <a:p>
            <a:r>
              <a:rPr lang="en-US" altLang="zh-TW" dirty="0"/>
              <a:t>Would your parents understand the tweet? 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54348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F976D-BF61-1017-5DA0-2EFB32ABE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respond: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BF0E1-22FF-EEC1-B61C-517FFADE6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Responding versus quote tweeting</a:t>
            </a:r>
          </a:p>
          <a:p>
            <a:r>
              <a:rPr lang="en-US" dirty="0"/>
              <a:t>Be wary of tone </a:t>
            </a:r>
          </a:p>
          <a:p>
            <a:r>
              <a:rPr lang="en-US" dirty="0"/>
              <a:t>”reply guys”  </a:t>
            </a:r>
          </a:p>
          <a:p>
            <a:r>
              <a:rPr lang="en-US" dirty="0"/>
              <a:t>Remember all responses are public </a:t>
            </a:r>
          </a:p>
          <a:p>
            <a:r>
              <a:rPr lang="en-US" dirty="0"/>
              <a:t>Responding to make friends, connections, or get noticed </a:t>
            </a:r>
          </a:p>
          <a:p>
            <a:r>
              <a:rPr lang="en-US" dirty="0"/>
              <a:t>Striking a balance between responding and offering your own tweets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371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6DDF2-0360-F2F3-03AB-47F8C7CA1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DF47F-94C9-9BCD-B7E3-5AAD906BA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Subtweeting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Mansplaining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C88723-F73F-C633-F8D8-711FE1798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852" y="921103"/>
            <a:ext cx="6383420" cy="28709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AE6F41-F87F-77EC-016E-6E602D465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1704" y="3792038"/>
            <a:ext cx="7772400" cy="27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192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B1CB-9A91-51C9-C21F-A9ED9ECE9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your audience: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A70BE-B1D7-1950-0057-9496C5BB4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Professional versus personal </a:t>
            </a:r>
          </a:p>
          <a:p>
            <a:r>
              <a:rPr lang="en-US" dirty="0"/>
              <a:t>Academic twitter </a:t>
            </a:r>
          </a:p>
          <a:p>
            <a:pPr lvl="1"/>
            <a:r>
              <a:rPr lang="en-US" dirty="0"/>
              <a:t>- Social science twitter </a:t>
            </a:r>
          </a:p>
          <a:p>
            <a:pPr lvl="2"/>
            <a:r>
              <a:rPr lang="en-US" dirty="0"/>
              <a:t>- Political science twitter </a:t>
            </a:r>
          </a:p>
          <a:p>
            <a:pPr lvl="3"/>
            <a:r>
              <a:rPr lang="en-US" dirty="0"/>
              <a:t>- Quantitative political science twitter</a:t>
            </a:r>
          </a:p>
          <a:p>
            <a:pPr lvl="4"/>
            <a:r>
              <a:rPr lang="en-US" dirty="0"/>
              <a:t>- quantitative international relations twitter </a:t>
            </a:r>
          </a:p>
          <a:p>
            <a:pPr lvl="5"/>
            <a:r>
              <a:rPr lang="en-US" dirty="0"/>
              <a:t>- quantitative East Asian international relations twitter</a:t>
            </a:r>
          </a:p>
          <a:p>
            <a:pPr marL="2286000" lvl="5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175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508B-9943-3519-029C-F206D2B2E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English Language Taiwan Twitter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C22D1-318B-E539-CD11-66D18F897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Journalists </a:t>
            </a:r>
          </a:p>
          <a:p>
            <a:r>
              <a:rPr lang="en-US" dirty="0"/>
              <a:t>Academics</a:t>
            </a:r>
          </a:p>
          <a:p>
            <a:r>
              <a:rPr lang="en-US" dirty="0"/>
              <a:t>Bloggers</a:t>
            </a:r>
          </a:p>
          <a:p>
            <a:r>
              <a:rPr lang="en-US" dirty="0"/>
              <a:t>Expats who live in Taiwan</a:t>
            </a:r>
          </a:p>
          <a:p>
            <a:r>
              <a:rPr lang="en-US" dirty="0"/>
              <a:t>Taiwanese Americans / Diaspora </a:t>
            </a:r>
          </a:p>
          <a:p>
            <a:r>
              <a:rPr lang="en-US" dirty="0"/>
              <a:t>Policy workers in Washington, DC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107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7AEEC-D62C-586A-5535-5946E4CA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86747-FC35-6AE1-89F9-884949C73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Part 1: Twitter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Part 2: Journalistic Outreach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Part 3: Op-ed Writing</a:t>
            </a:r>
          </a:p>
        </p:txBody>
      </p:sp>
    </p:spTree>
    <p:extLst>
      <p:ext uri="{BB962C8B-B14F-4D97-AF65-F5344CB8AC3E}">
        <p14:creationId xmlns:p14="http://schemas.microsoft.com/office/powerpoint/2010/main" val="1145124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3D1BC-71D1-FF92-3283-293D9E63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Mandarin Language Taiwan Twitter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C671A-5D34-12AA-F859-4C7099182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Skews pan-green</a:t>
            </a:r>
          </a:p>
          <a:p>
            <a:r>
              <a:rPr lang="en-US" dirty="0"/>
              <a:t>Far fewer users than on other social media </a:t>
            </a:r>
          </a:p>
          <a:p>
            <a:r>
              <a:rPr lang="en-US" dirty="0"/>
              <a:t>Often talks past / does not interact with English language Taiwan twitter </a:t>
            </a:r>
          </a:p>
          <a:p>
            <a:r>
              <a:rPr lang="en-US" dirty="0"/>
              <a:t>Some circles are strongly nationalistic </a:t>
            </a:r>
          </a:p>
        </p:txBody>
      </p:sp>
    </p:spTree>
    <p:extLst>
      <p:ext uri="{BB962C8B-B14F-4D97-AF65-F5344CB8AC3E}">
        <p14:creationId xmlns:p14="http://schemas.microsoft.com/office/powerpoint/2010/main" val="578146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6A256-625F-69E4-29D6-FF739B6B2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Getting started and Growing your Audience: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25C01-6135-8E42-128D-FCD0EF59F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Frequency </a:t>
            </a:r>
          </a:p>
          <a:p>
            <a:r>
              <a:rPr lang="en-US" dirty="0"/>
              <a:t>Try different styles </a:t>
            </a:r>
          </a:p>
          <a:p>
            <a:r>
              <a:rPr lang="en-US" dirty="0"/>
              <a:t>Meaningful engagement </a:t>
            </a:r>
          </a:p>
          <a:p>
            <a:r>
              <a:rPr lang="en-US" dirty="0"/>
              <a:t>Respond </a:t>
            </a:r>
          </a:p>
        </p:txBody>
      </p:sp>
    </p:spTree>
    <p:extLst>
      <p:ext uri="{BB962C8B-B14F-4D97-AF65-F5344CB8AC3E}">
        <p14:creationId xmlns:p14="http://schemas.microsoft.com/office/powerpoint/2010/main" val="2394688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E5793-58CF-E9BB-DEFA-0007F138C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practice!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A3C38-0957-B776-ABB5-1D7E7BB56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out a four-tweet thread explaining your topic, something interesting, and why an average reader should care </a:t>
            </a:r>
          </a:p>
        </p:txBody>
      </p:sp>
    </p:spTree>
    <p:extLst>
      <p:ext uri="{BB962C8B-B14F-4D97-AF65-F5344CB8AC3E}">
        <p14:creationId xmlns:p14="http://schemas.microsoft.com/office/powerpoint/2010/main" val="3610260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CDAE7-96FF-AEC4-CD96-AEF361CD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additional things to keep in mind: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F3E94-F84A-55BB-640E-6523EB605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Tweets will last forever (unless you delete them) </a:t>
            </a:r>
          </a:p>
          <a:p>
            <a:endParaRPr lang="en-US" dirty="0"/>
          </a:p>
          <a:p>
            <a:r>
              <a:rPr lang="en-US" dirty="0"/>
              <a:t>Tweets you like are public </a:t>
            </a:r>
          </a:p>
          <a:p>
            <a:endParaRPr lang="en-US" dirty="0"/>
          </a:p>
          <a:p>
            <a:r>
              <a:rPr lang="en-US" dirty="0"/>
              <a:t>People you follow are public </a:t>
            </a:r>
          </a:p>
          <a:p>
            <a:endParaRPr lang="en-US" dirty="0"/>
          </a:p>
          <a:p>
            <a:r>
              <a:rPr lang="en-US" dirty="0"/>
              <a:t>Twitter is stressful and hard, but has high reward</a:t>
            </a:r>
          </a:p>
          <a:p>
            <a:endParaRPr lang="en-US" dirty="0"/>
          </a:p>
          <a:p>
            <a:r>
              <a:rPr lang="en-US" dirty="0"/>
              <a:t>You craft who you are online – be careful, have fun </a:t>
            </a:r>
          </a:p>
        </p:txBody>
      </p:sp>
    </p:spTree>
    <p:extLst>
      <p:ext uri="{BB962C8B-B14F-4D97-AF65-F5344CB8AC3E}">
        <p14:creationId xmlns:p14="http://schemas.microsoft.com/office/powerpoint/2010/main" val="2366838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AC18-E50C-5693-B7D5-9B67A0D77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2: Journalistic Outreach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1BE03-F32D-36BD-CDBB-0601AD97B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2014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14B10-3354-F34C-96FB-9205FEB62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Get Contacted on Twitter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8E86D-5D46-23FF-33CB-338CAB648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 AVAILABLE, RESPOND QUICKLY </a:t>
            </a:r>
          </a:p>
          <a:p>
            <a:r>
              <a:rPr lang="en-US" dirty="0"/>
              <a:t>Reaching out to journalists versus waiting to be reached out to </a:t>
            </a:r>
          </a:p>
          <a:p>
            <a:r>
              <a:rPr lang="en-US" dirty="0"/>
              <a:t>Strategic tagging</a:t>
            </a:r>
          </a:p>
          <a:p>
            <a:r>
              <a:rPr lang="en-US" dirty="0"/>
              <a:t>The better your threads, the more journalists will notice </a:t>
            </a:r>
          </a:p>
          <a:p>
            <a:r>
              <a:rPr lang="en-US" dirty="0"/>
              <a:t>Tweet professionally, not personally </a:t>
            </a:r>
          </a:p>
          <a:p>
            <a:r>
              <a:rPr lang="en-US" dirty="0"/>
              <a:t>Keep expectations low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175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93127-D256-E84E-7801-C79419ED0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give an interview: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CD57A-588C-7084-9F93-1FD77C04B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Don’t use jargon</a:t>
            </a:r>
          </a:p>
          <a:p>
            <a:r>
              <a:rPr lang="en-US" dirty="0"/>
              <a:t>Speak like you are speaking to your parent </a:t>
            </a:r>
          </a:p>
          <a:p>
            <a:r>
              <a:rPr lang="en-US" dirty="0"/>
              <a:t>Practice speaking out loud about your topic </a:t>
            </a:r>
          </a:p>
          <a:p>
            <a:r>
              <a:rPr lang="en-US" dirty="0"/>
              <a:t>Understand the difference between a leading question and an analytical question</a:t>
            </a:r>
          </a:p>
          <a:p>
            <a:r>
              <a:rPr lang="en-US" dirty="0"/>
              <a:t>Do not let journalists put words into your mouth </a:t>
            </a:r>
          </a:p>
          <a:p>
            <a:r>
              <a:rPr lang="en-US" dirty="0"/>
              <a:t>Be careful with what you say – if you are on the record, anything you say can be quoted </a:t>
            </a:r>
          </a:p>
          <a:p>
            <a:r>
              <a:rPr lang="en-US" dirty="0"/>
              <a:t>You might not be quoted </a:t>
            </a:r>
          </a:p>
        </p:txBody>
      </p:sp>
    </p:spTree>
    <p:extLst>
      <p:ext uri="{BB962C8B-B14F-4D97-AF65-F5344CB8AC3E}">
        <p14:creationId xmlns:p14="http://schemas.microsoft.com/office/powerpoint/2010/main" val="23633265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85215-1F61-9E37-737C-001DD3C62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practice!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A9C67-2C29-1C4A-A73F-07FE67BCB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a partner, ask them to explain their research in five minutes </a:t>
            </a:r>
          </a:p>
          <a:p>
            <a:endParaRPr lang="en-US" dirty="0"/>
          </a:p>
          <a:p>
            <a:r>
              <a:rPr lang="en-US" dirty="0"/>
              <a:t>Public speaking is hard. Not an instruction, just a fact. </a:t>
            </a:r>
          </a:p>
        </p:txBody>
      </p:sp>
    </p:spTree>
    <p:extLst>
      <p:ext uri="{BB962C8B-B14F-4D97-AF65-F5344CB8AC3E}">
        <p14:creationId xmlns:p14="http://schemas.microsoft.com/office/powerpoint/2010/main" val="618865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44DA8-5C1D-5CB9-15CF-7E737C1C9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Part</a:t>
            </a:r>
            <a:r>
              <a:rPr lang="zh-TW" altLang="en-US" dirty="0"/>
              <a:t> </a:t>
            </a:r>
            <a:r>
              <a:rPr lang="en-US" altLang="zh-TW" dirty="0"/>
              <a:t>3:</a:t>
            </a:r>
            <a:r>
              <a:rPr lang="zh-TW" altLang="en-US" dirty="0"/>
              <a:t> </a:t>
            </a:r>
            <a:r>
              <a:rPr lang="en-US" altLang="zh-TW" dirty="0"/>
              <a:t>Op-eds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409CA-174D-7B12-44BA-6C402FDC6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125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2BE89-CF5F-5896-83C3-2A13F6D74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an</a:t>
            </a:r>
            <a:r>
              <a:rPr lang="zh-TW" altLang="en-US" dirty="0"/>
              <a:t> </a:t>
            </a:r>
            <a:r>
              <a:rPr lang="en-US" altLang="zh-TW" dirty="0"/>
              <a:t>Op-Ed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FB0FB-CF11-2686-9052-B9BB3AAA7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Short</a:t>
            </a:r>
            <a:r>
              <a:rPr lang="zh-TW" altLang="en-US" dirty="0"/>
              <a:t> </a:t>
            </a:r>
            <a:r>
              <a:rPr lang="en-US" altLang="zh-TW" dirty="0"/>
              <a:t>(700-1000)</a:t>
            </a:r>
            <a:r>
              <a:rPr lang="zh-TW" altLang="en-US" dirty="0"/>
              <a:t> </a:t>
            </a:r>
            <a:r>
              <a:rPr lang="en-US" altLang="zh-TW" dirty="0"/>
              <a:t>word</a:t>
            </a:r>
            <a:r>
              <a:rPr lang="zh-TW" altLang="en-US" dirty="0"/>
              <a:t> </a:t>
            </a:r>
            <a:r>
              <a:rPr lang="en-US" altLang="zh-TW" dirty="0"/>
              <a:t>articles</a:t>
            </a:r>
          </a:p>
          <a:p>
            <a:endParaRPr lang="en-US" dirty="0"/>
          </a:p>
          <a:p>
            <a:r>
              <a:rPr lang="en-US" altLang="zh-TW" dirty="0"/>
              <a:t>NOT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blog,</a:t>
            </a:r>
            <a:r>
              <a:rPr lang="zh-TW" altLang="en-US" dirty="0"/>
              <a:t> </a:t>
            </a:r>
            <a:r>
              <a:rPr lang="en-US" altLang="zh-TW" dirty="0"/>
              <a:t>NOT</a:t>
            </a:r>
            <a:r>
              <a:rPr lang="zh-TW" altLang="en-US" dirty="0"/>
              <a:t> </a:t>
            </a:r>
            <a:r>
              <a:rPr lang="en-US" altLang="zh-TW" dirty="0"/>
              <a:t>news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  <a:p>
            <a:r>
              <a:rPr lang="en-US" altLang="zh-TW" dirty="0"/>
              <a:t>Making</a:t>
            </a:r>
            <a:r>
              <a:rPr lang="zh-TW" altLang="en-US" dirty="0"/>
              <a:t> </a:t>
            </a:r>
            <a:r>
              <a:rPr lang="en-US" altLang="zh-TW" dirty="0"/>
              <a:t>an</a:t>
            </a:r>
            <a:r>
              <a:rPr lang="zh-TW" altLang="en-US" dirty="0"/>
              <a:t> </a:t>
            </a:r>
            <a:r>
              <a:rPr lang="en-US" altLang="zh-TW" dirty="0"/>
              <a:t>argument</a:t>
            </a:r>
            <a:r>
              <a:rPr lang="zh-TW" altLang="en-US" dirty="0"/>
              <a:t> </a:t>
            </a:r>
            <a:r>
              <a:rPr lang="en-US" altLang="zh-TW" dirty="0"/>
              <a:t>as</a:t>
            </a:r>
            <a:r>
              <a:rPr lang="zh-TW" altLang="en-US" dirty="0"/>
              <a:t> </a:t>
            </a:r>
            <a:r>
              <a:rPr lang="en-US" altLang="zh-TW" dirty="0"/>
              <a:t>an</a:t>
            </a:r>
            <a:r>
              <a:rPr lang="zh-TW" altLang="en-US" dirty="0"/>
              <a:t> </a:t>
            </a:r>
            <a:r>
              <a:rPr lang="en-US" altLang="zh-TW" dirty="0"/>
              <a:t>expert</a:t>
            </a:r>
            <a:r>
              <a:rPr lang="zh-TW" altLang="en-US" dirty="0"/>
              <a:t> </a:t>
            </a:r>
            <a:r>
              <a:rPr lang="en-US" altLang="zh-TW" dirty="0"/>
              <a:t>on</a:t>
            </a:r>
            <a:r>
              <a:rPr lang="zh-TW" altLang="en-US" dirty="0"/>
              <a:t> </a:t>
            </a:r>
            <a:r>
              <a:rPr lang="en-US" altLang="zh-TW" dirty="0"/>
              <a:t>1</a:t>
            </a:r>
            <a:r>
              <a:rPr lang="zh-TW" altLang="en-US" dirty="0"/>
              <a:t> </a:t>
            </a:r>
            <a:r>
              <a:rPr lang="en-US" altLang="zh-TW" dirty="0"/>
              <a:t>or</a:t>
            </a:r>
            <a:r>
              <a:rPr lang="zh-TW" altLang="en-US" dirty="0"/>
              <a:t> </a:t>
            </a:r>
            <a:r>
              <a:rPr lang="en-US" altLang="zh-TW" dirty="0"/>
              <a:t>2</a:t>
            </a:r>
            <a:r>
              <a:rPr lang="zh-TW" altLang="en-US" dirty="0"/>
              <a:t> </a:t>
            </a:r>
            <a:r>
              <a:rPr lang="en-US" altLang="zh-TW" dirty="0"/>
              <a:t>issues</a:t>
            </a:r>
            <a:r>
              <a:rPr lang="zh-TW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179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3FE8E-C346-9947-4DA0-8765493AF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 up activity: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B9B7C-A464-8366-EB89-F553FF55A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write down what you know about twitter: 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F654E0-2998-AC8D-BE6E-66B26E7E37AE}"/>
              </a:ext>
            </a:extLst>
          </p:cNvPr>
          <p:cNvSpPr/>
          <p:nvPr/>
        </p:nvSpPr>
        <p:spPr>
          <a:xfrm>
            <a:off x="2235301" y="2902226"/>
            <a:ext cx="3995531" cy="2663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79277B-34A5-F384-50B5-9E7BE158C961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4233067" y="2902225"/>
            <a:ext cx="0" cy="26517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5F31CDD-C5A3-A6EE-3B4B-1DA66EC8C01F}"/>
              </a:ext>
            </a:extLst>
          </p:cNvPr>
          <p:cNvCxnSpPr>
            <a:cxnSpLocks/>
          </p:cNvCxnSpPr>
          <p:nvPr/>
        </p:nvCxnSpPr>
        <p:spPr>
          <a:xfrm>
            <a:off x="2235301" y="3538330"/>
            <a:ext cx="399553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01CDBA4-FB20-6A2D-E91A-0E1700FA3E80}"/>
              </a:ext>
            </a:extLst>
          </p:cNvPr>
          <p:cNvSpPr txBox="1"/>
          <p:nvPr/>
        </p:nvSpPr>
        <p:spPr>
          <a:xfrm>
            <a:off x="2582562" y="3052119"/>
            <a:ext cx="1650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FF8168-C68D-94BC-D4CF-00959F9C5036}"/>
              </a:ext>
            </a:extLst>
          </p:cNvPr>
          <p:cNvSpPr txBox="1"/>
          <p:nvPr/>
        </p:nvSpPr>
        <p:spPr>
          <a:xfrm>
            <a:off x="4399011" y="3052119"/>
            <a:ext cx="1408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27813764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736E8-E9A2-F573-E5CE-75E9DF0A4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</a:t>
            </a:r>
            <a:r>
              <a:rPr lang="zh-TW" altLang="en-US" dirty="0"/>
              <a:t> </a:t>
            </a:r>
            <a:r>
              <a:rPr lang="en-US" altLang="zh-TW" dirty="0"/>
              <a:t>write</a:t>
            </a:r>
            <a:r>
              <a:rPr lang="zh-TW" altLang="en-US" dirty="0"/>
              <a:t> </a:t>
            </a:r>
            <a:r>
              <a:rPr lang="en-US" altLang="zh-TW" dirty="0"/>
              <a:t>op-eds?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E320F-88BA-C627-27A5-E236F5C52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Provide</a:t>
            </a:r>
            <a:r>
              <a:rPr lang="zh-TW" altLang="en-US" dirty="0"/>
              <a:t> </a:t>
            </a:r>
            <a:r>
              <a:rPr lang="en-US" altLang="zh-TW" dirty="0"/>
              <a:t>context</a:t>
            </a:r>
            <a:r>
              <a:rPr lang="zh-TW" altLang="en-US" dirty="0"/>
              <a:t> </a:t>
            </a:r>
            <a:r>
              <a:rPr lang="en-US" altLang="zh-TW" dirty="0"/>
              <a:t>missing</a:t>
            </a:r>
            <a:r>
              <a:rPr lang="zh-TW" altLang="en-US" dirty="0"/>
              <a:t> </a:t>
            </a:r>
            <a:r>
              <a:rPr lang="en-US" altLang="zh-TW" dirty="0"/>
              <a:t>from</a:t>
            </a:r>
            <a:r>
              <a:rPr lang="zh-TW" altLang="en-US" dirty="0"/>
              <a:t> </a:t>
            </a:r>
            <a:r>
              <a:rPr lang="en-US" altLang="zh-TW" dirty="0"/>
              <a:t>news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Correct</a:t>
            </a:r>
            <a:r>
              <a:rPr lang="zh-TW" altLang="en-US" dirty="0"/>
              <a:t> </a:t>
            </a:r>
            <a:r>
              <a:rPr lang="en-US" altLang="zh-TW" dirty="0"/>
              <a:t>context</a:t>
            </a:r>
            <a:r>
              <a:rPr lang="zh-TW" altLang="en-US" dirty="0"/>
              <a:t> </a:t>
            </a:r>
            <a:r>
              <a:rPr lang="en-US" altLang="zh-TW" dirty="0"/>
              <a:t>or</a:t>
            </a:r>
            <a:r>
              <a:rPr lang="zh-TW" altLang="en-US" dirty="0"/>
              <a:t> </a:t>
            </a:r>
            <a:r>
              <a:rPr lang="en-US" altLang="zh-TW" dirty="0"/>
              <a:t>information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news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Make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point</a:t>
            </a:r>
            <a:r>
              <a:rPr lang="zh-TW" altLang="en-US" dirty="0"/>
              <a:t> </a:t>
            </a:r>
            <a:r>
              <a:rPr lang="en-US" altLang="zh-TW" dirty="0"/>
              <a:t>that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feel</a:t>
            </a:r>
            <a:r>
              <a:rPr lang="zh-TW" altLang="en-US" dirty="0"/>
              <a:t> </a:t>
            </a:r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missing</a:t>
            </a:r>
            <a:r>
              <a:rPr lang="zh-TW" altLang="en-US" dirty="0"/>
              <a:t> </a:t>
            </a:r>
            <a:r>
              <a:rPr lang="en-US" altLang="zh-TW" dirty="0"/>
              <a:t>from</a:t>
            </a:r>
            <a:r>
              <a:rPr lang="zh-TW" altLang="en-US" dirty="0"/>
              <a:t> </a:t>
            </a:r>
            <a:r>
              <a:rPr lang="en-US" altLang="zh-TW" dirty="0"/>
              <a:t>political</a:t>
            </a:r>
            <a:r>
              <a:rPr lang="zh-TW" altLang="en-US" dirty="0"/>
              <a:t> </a:t>
            </a:r>
            <a:r>
              <a:rPr lang="en-US" altLang="zh-TW" dirty="0"/>
              <a:t>discourse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“own”</a:t>
            </a:r>
            <a:r>
              <a:rPr lang="zh-TW" altLang="en-US" dirty="0"/>
              <a:t> </a:t>
            </a:r>
            <a:r>
              <a:rPr lang="en-US" altLang="zh-TW" dirty="0"/>
              <a:t>new</a:t>
            </a:r>
            <a:r>
              <a:rPr lang="zh-TW" altLang="en-US" dirty="0"/>
              <a:t> </a:t>
            </a:r>
            <a:r>
              <a:rPr lang="en-US" altLang="zh-TW" dirty="0"/>
              <a:t>research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Share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research</a:t>
            </a:r>
            <a:r>
              <a:rPr lang="zh-TW" altLang="en-US" dirty="0"/>
              <a:t> </a:t>
            </a:r>
            <a:r>
              <a:rPr lang="en-US" altLang="zh-TW" dirty="0"/>
              <a:t>with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public</a:t>
            </a:r>
            <a:r>
              <a:rPr lang="zh-TW" altLang="en-US" dirty="0"/>
              <a:t> </a:t>
            </a:r>
            <a:r>
              <a:rPr lang="en-US" altLang="zh-TW" dirty="0"/>
              <a:t>audience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992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CB303-D800-53BE-0673-9632A9D76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CB6D73-F1AB-C5E8-2925-1CBDA3C700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754" y="2150649"/>
            <a:ext cx="4689796" cy="3600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FC579B-F698-DC0D-9D03-D9F941918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94405"/>
            <a:ext cx="4558748" cy="18080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CC0BB6-5309-61E8-9C52-7F86CAE9C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884" y="4189039"/>
            <a:ext cx="4788980" cy="189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316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6F93-4118-E5C1-5B65-4B8C5CD68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begin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2D18B-FB81-DC5F-5374-8192B754F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Write</a:t>
            </a:r>
            <a:r>
              <a:rPr lang="zh-TW" altLang="en-US" dirty="0"/>
              <a:t> </a:t>
            </a:r>
            <a:r>
              <a:rPr lang="en-US" altLang="zh-TW" dirty="0"/>
              <a:t>down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argument</a:t>
            </a:r>
            <a:r>
              <a:rPr lang="zh-TW" altLang="en-US" dirty="0"/>
              <a:t> </a:t>
            </a:r>
            <a:r>
              <a:rPr lang="en-US" altLang="zh-TW" dirty="0"/>
              <a:t>/</a:t>
            </a:r>
            <a:r>
              <a:rPr lang="zh-TW" altLang="en-US" dirty="0"/>
              <a:t> </a:t>
            </a:r>
            <a:r>
              <a:rPr lang="en-US" altLang="zh-TW" dirty="0"/>
              <a:t>thesis</a:t>
            </a:r>
            <a:r>
              <a:rPr lang="zh-TW" altLang="en-US" dirty="0"/>
              <a:t> </a:t>
            </a:r>
            <a:r>
              <a:rPr lang="en-US" altLang="zh-TW" dirty="0"/>
              <a:t>statement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It</a:t>
            </a:r>
            <a:r>
              <a:rPr lang="zh-TW" altLang="en-US" dirty="0"/>
              <a:t> </a:t>
            </a:r>
            <a:r>
              <a:rPr lang="en-US" altLang="zh-TW" dirty="0"/>
              <a:t>needs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be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clear,</a:t>
            </a:r>
            <a:r>
              <a:rPr lang="zh-TW" altLang="en-US" dirty="0"/>
              <a:t> </a:t>
            </a:r>
            <a:r>
              <a:rPr lang="en-US" altLang="zh-TW" dirty="0"/>
              <a:t>strong</a:t>
            </a:r>
            <a:r>
              <a:rPr lang="zh-TW" altLang="en-US" dirty="0"/>
              <a:t> </a:t>
            </a:r>
            <a:r>
              <a:rPr lang="en-US" altLang="zh-TW" dirty="0"/>
              <a:t>argument</a:t>
            </a:r>
          </a:p>
          <a:p>
            <a:r>
              <a:rPr lang="zh-TW" altLang="en-US" dirty="0"/>
              <a:t> </a:t>
            </a:r>
            <a:r>
              <a:rPr lang="en-US" altLang="zh-TW" dirty="0"/>
              <a:t>(remember,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think</a:t>
            </a:r>
            <a:r>
              <a:rPr lang="zh-TW" altLang="en-US" dirty="0"/>
              <a:t> </a:t>
            </a:r>
            <a:r>
              <a:rPr lang="en-US" altLang="zh-TW" dirty="0"/>
              <a:t>its</a:t>
            </a:r>
            <a:r>
              <a:rPr lang="zh-TW" altLang="en-US" dirty="0"/>
              <a:t> </a:t>
            </a:r>
            <a:r>
              <a:rPr lang="en-US" altLang="zh-TW" dirty="0"/>
              <a:t>an</a:t>
            </a:r>
            <a:r>
              <a:rPr lang="zh-TW" altLang="en-US" dirty="0"/>
              <a:t> </a:t>
            </a:r>
            <a:r>
              <a:rPr lang="en-US" altLang="zh-TW" dirty="0"/>
              <a:t>important</a:t>
            </a:r>
            <a:r>
              <a:rPr lang="zh-TW" altLang="en-US" dirty="0"/>
              <a:t> </a:t>
            </a:r>
            <a:r>
              <a:rPr lang="en-US" altLang="zh-TW" dirty="0"/>
              <a:t>enough</a:t>
            </a:r>
            <a:r>
              <a:rPr lang="zh-TW" altLang="en-US" dirty="0"/>
              <a:t> </a:t>
            </a:r>
            <a:r>
              <a:rPr lang="en-US" altLang="zh-TW" dirty="0"/>
              <a:t>point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write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whole</a:t>
            </a:r>
            <a:r>
              <a:rPr lang="zh-TW" altLang="en-US" dirty="0"/>
              <a:t> </a:t>
            </a:r>
            <a:r>
              <a:rPr lang="en-US" altLang="zh-TW" dirty="0"/>
              <a:t>piece</a:t>
            </a:r>
            <a:r>
              <a:rPr lang="zh-TW" altLang="en-US" dirty="0"/>
              <a:t> </a:t>
            </a:r>
            <a:r>
              <a:rPr lang="en-US" altLang="zh-TW" dirty="0"/>
              <a:t>about</a:t>
            </a:r>
            <a:r>
              <a:rPr lang="zh-TW" altLang="en-US" dirty="0"/>
              <a:t> </a:t>
            </a:r>
            <a:r>
              <a:rPr lang="en-US" altLang="zh-TW" dirty="0"/>
              <a:t>it!)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Outline</a:t>
            </a:r>
            <a:r>
              <a:rPr lang="zh-TW" altLang="en-US" dirty="0"/>
              <a:t> </a:t>
            </a:r>
            <a:r>
              <a:rPr lang="en-US" altLang="zh-TW" dirty="0"/>
              <a:t>with</a:t>
            </a:r>
            <a:r>
              <a:rPr lang="zh-TW" altLang="en-US" dirty="0"/>
              <a:t> </a:t>
            </a:r>
            <a:r>
              <a:rPr lang="en-US" altLang="zh-TW" dirty="0"/>
              <a:t>topic</a:t>
            </a:r>
            <a:r>
              <a:rPr lang="zh-TW" altLang="en-US" dirty="0"/>
              <a:t> </a:t>
            </a:r>
            <a:r>
              <a:rPr lang="en-US" altLang="zh-TW" dirty="0"/>
              <a:t>sentences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Consider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language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audience</a:t>
            </a:r>
            <a:r>
              <a:rPr lang="zh-TW" altLang="en-US" dirty="0"/>
              <a:t>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790076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9494F-FFE4-E3CC-FC1D-1C78532F6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Thinking</a:t>
            </a:r>
            <a:r>
              <a:rPr lang="zh-TW" altLang="en-US" dirty="0"/>
              <a:t> </a:t>
            </a:r>
            <a:r>
              <a:rPr lang="en-US" altLang="zh-TW" dirty="0"/>
              <a:t>about</a:t>
            </a:r>
            <a:r>
              <a:rPr lang="zh-TW" altLang="en-US" dirty="0"/>
              <a:t> </a:t>
            </a:r>
            <a:r>
              <a:rPr lang="en-US" altLang="zh-TW" dirty="0"/>
              <a:t>arguments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5E242-960C-8BE8-B078-55AE4FF43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makes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good</a:t>
            </a:r>
            <a:r>
              <a:rPr lang="zh-TW" altLang="en-US" dirty="0"/>
              <a:t> </a:t>
            </a:r>
            <a:r>
              <a:rPr lang="en-US" altLang="zh-TW" dirty="0"/>
              <a:t>argument</a:t>
            </a:r>
            <a:r>
              <a:rPr lang="zh-TW" altLang="en-US" dirty="0"/>
              <a:t> </a:t>
            </a:r>
            <a:r>
              <a:rPr lang="en-US" altLang="zh-TW" dirty="0"/>
              <a:t>from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bad</a:t>
            </a:r>
            <a:r>
              <a:rPr lang="zh-TW" altLang="en-US" dirty="0"/>
              <a:t> </a:t>
            </a:r>
            <a:r>
              <a:rPr lang="en-US" altLang="zh-TW" dirty="0"/>
              <a:t>one?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kind</a:t>
            </a:r>
            <a:r>
              <a:rPr lang="zh-TW" altLang="en-US" dirty="0"/>
              <a:t> </a:t>
            </a:r>
            <a:r>
              <a:rPr lang="en-US" altLang="zh-TW" dirty="0"/>
              <a:t>of</a:t>
            </a:r>
            <a:r>
              <a:rPr lang="zh-TW" altLang="en-US" dirty="0"/>
              <a:t> </a:t>
            </a:r>
            <a:r>
              <a:rPr lang="en-US" altLang="zh-TW" dirty="0"/>
              <a:t>data</a:t>
            </a:r>
            <a:r>
              <a:rPr lang="zh-TW" altLang="en-US" dirty="0"/>
              <a:t> </a:t>
            </a:r>
            <a:r>
              <a:rPr lang="en-US" altLang="zh-TW" dirty="0"/>
              <a:t>/</a:t>
            </a:r>
            <a:r>
              <a:rPr lang="zh-TW" altLang="en-US" dirty="0"/>
              <a:t> </a:t>
            </a:r>
            <a:r>
              <a:rPr lang="en-US" altLang="zh-TW" dirty="0"/>
              <a:t>evidence</a:t>
            </a:r>
            <a:r>
              <a:rPr lang="zh-TW" altLang="en-US" dirty="0"/>
              <a:t> </a:t>
            </a:r>
            <a:r>
              <a:rPr lang="en-US" altLang="zh-TW" dirty="0"/>
              <a:t>fits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an</a:t>
            </a:r>
            <a:r>
              <a:rPr lang="zh-TW" altLang="en-US" dirty="0"/>
              <a:t> </a:t>
            </a:r>
            <a:r>
              <a:rPr lang="en-US" altLang="zh-TW" dirty="0"/>
              <a:t>op-ed?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Op-eds</a:t>
            </a:r>
            <a:r>
              <a:rPr lang="zh-TW" altLang="en-US" dirty="0"/>
              <a:t> </a:t>
            </a:r>
            <a:r>
              <a:rPr lang="en-US" altLang="zh-TW" dirty="0"/>
              <a:t>are</a:t>
            </a:r>
            <a:r>
              <a:rPr lang="zh-TW" altLang="en-US" dirty="0"/>
              <a:t> </a:t>
            </a:r>
            <a:r>
              <a:rPr lang="en-US" altLang="zh-TW" dirty="0"/>
              <a:t>read</a:t>
            </a:r>
            <a:r>
              <a:rPr lang="zh-TW" altLang="en-US" dirty="0"/>
              <a:t> </a:t>
            </a:r>
            <a:r>
              <a:rPr lang="en-US" altLang="zh-TW" dirty="0"/>
              <a:t>by</a:t>
            </a:r>
            <a:r>
              <a:rPr lang="zh-TW" altLang="en-US" dirty="0"/>
              <a:t> </a:t>
            </a:r>
            <a:r>
              <a:rPr lang="en-US" altLang="zh-TW" dirty="0"/>
              <a:t>everyone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language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logic</a:t>
            </a:r>
            <a:r>
              <a:rPr lang="zh-TW" altLang="en-US" dirty="0"/>
              <a:t> </a:t>
            </a:r>
            <a:r>
              <a:rPr lang="en-US" altLang="zh-TW" dirty="0"/>
              <a:t>need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follow</a:t>
            </a:r>
            <a:r>
              <a:rPr lang="zh-TW" altLang="en-US" dirty="0"/>
              <a:t> </a:t>
            </a:r>
            <a:r>
              <a:rPr lang="en-US" altLang="zh-TW" dirty="0"/>
              <a:t>accordingly</a:t>
            </a:r>
            <a:r>
              <a:rPr lang="zh-TW" altLang="en-US" dirty="0"/>
              <a:t> 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03108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441F8-93E7-7C6C-9043-7E172C03F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Structuring</a:t>
            </a:r>
            <a:r>
              <a:rPr lang="zh-TW" altLang="en-US" dirty="0"/>
              <a:t> </a:t>
            </a:r>
            <a:r>
              <a:rPr lang="en-US" altLang="zh-TW" dirty="0"/>
              <a:t>an</a:t>
            </a:r>
            <a:r>
              <a:rPr lang="zh-TW" altLang="en-US" dirty="0"/>
              <a:t> </a:t>
            </a:r>
            <a:r>
              <a:rPr lang="en-US" altLang="zh-TW" dirty="0"/>
              <a:t>op-ed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458CB-84D3-CD60-755D-FDF506078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/>
              <a:t>Part</a:t>
            </a:r>
            <a:r>
              <a:rPr lang="zh-TW" altLang="en-US" dirty="0"/>
              <a:t> </a:t>
            </a:r>
            <a:r>
              <a:rPr lang="en-US" altLang="zh-TW" dirty="0"/>
              <a:t>1:</a:t>
            </a:r>
            <a:r>
              <a:rPr lang="zh-TW" altLang="en-US" dirty="0"/>
              <a:t> </a:t>
            </a:r>
            <a:r>
              <a:rPr lang="en-US" altLang="zh-TW" dirty="0"/>
              <a:t>Intro,</a:t>
            </a:r>
            <a:r>
              <a:rPr lang="zh-TW" altLang="en-US" dirty="0"/>
              <a:t> </a:t>
            </a:r>
            <a:r>
              <a:rPr lang="en-US" altLang="zh-TW" dirty="0"/>
              <a:t>thesis</a:t>
            </a:r>
            <a:r>
              <a:rPr lang="zh-TW" altLang="en-US" dirty="0"/>
              <a:t> </a:t>
            </a:r>
            <a:r>
              <a:rPr lang="en-US" altLang="zh-TW" dirty="0"/>
              <a:t>statement</a:t>
            </a:r>
            <a:r>
              <a:rPr lang="zh-TW" altLang="en-US" dirty="0"/>
              <a:t> </a:t>
            </a:r>
            <a:r>
              <a:rPr lang="en-US" altLang="zh-TW" dirty="0"/>
              <a:t>/</a:t>
            </a:r>
            <a:r>
              <a:rPr lang="zh-TW" altLang="en-US" dirty="0"/>
              <a:t> </a:t>
            </a:r>
            <a:r>
              <a:rPr lang="en-US" altLang="zh-TW" dirty="0"/>
              <a:t>argument,</a:t>
            </a:r>
            <a:r>
              <a:rPr lang="zh-TW" altLang="en-US" dirty="0"/>
              <a:t> </a:t>
            </a:r>
            <a:r>
              <a:rPr lang="en-US" altLang="zh-TW" dirty="0"/>
              <a:t>why</a:t>
            </a:r>
            <a:r>
              <a:rPr lang="zh-TW" altLang="en-US" dirty="0"/>
              <a:t> </a:t>
            </a:r>
            <a:r>
              <a:rPr lang="en-US" altLang="zh-TW" dirty="0"/>
              <a:t>it</a:t>
            </a:r>
            <a:r>
              <a:rPr lang="zh-TW" altLang="en-US" dirty="0"/>
              <a:t> </a:t>
            </a:r>
            <a:r>
              <a:rPr lang="en-US" altLang="zh-TW" dirty="0"/>
              <a:t>matters,</a:t>
            </a:r>
            <a:r>
              <a:rPr lang="zh-TW" altLang="en-US" dirty="0"/>
              <a:t> </a:t>
            </a:r>
            <a:r>
              <a:rPr lang="en-US" altLang="zh-TW" dirty="0"/>
              <a:t>who</a:t>
            </a:r>
            <a:r>
              <a:rPr lang="zh-TW" altLang="en-US" dirty="0"/>
              <a:t> </a:t>
            </a:r>
            <a:r>
              <a:rPr lang="en-US" altLang="zh-TW" dirty="0"/>
              <a:t>should</a:t>
            </a:r>
            <a:r>
              <a:rPr lang="zh-TW" altLang="en-US" dirty="0"/>
              <a:t> </a:t>
            </a:r>
            <a:r>
              <a:rPr lang="en-US" altLang="zh-TW" dirty="0"/>
              <a:t>care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  <a:p>
            <a:r>
              <a:rPr lang="en-US" altLang="zh-TW" dirty="0"/>
              <a:t>Part</a:t>
            </a:r>
            <a:r>
              <a:rPr lang="zh-TW" altLang="en-US" dirty="0"/>
              <a:t> </a:t>
            </a:r>
            <a:r>
              <a:rPr lang="en-US" altLang="zh-TW" dirty="0"/>
              <a:t>2:</a:t>
            </a:r>
            <a:r>
              <a:rPr lang="zh-TW" altLang="en-US" dirty="0"/>
              <a:t> </a:t>
            </a:r>
            <a:r>
              <a:rPr lang="en-US" altLang="zh-TW" dirty="0"/>
              <a:t>Body: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supporting</a:t>
            </a:r>
            <a:r>
              <a:rPr lang="zh-TW" altLang="en-US" dirty="0"/>
              <a:t> </a:t>
            </a:r>
            <a:r>
              <a:rPr lang="en-US" altLang="zh-TW" dirty="0"/>
              <a:t>points</a:t>
            </a:r>
            <a:r>
              <a:rPr lang="zh-TW" altLang="en-US" dirty="0"/>
              <a:t> </a:t>
            </a:r>
            <a:r>
              <a:rPr lang="en-US" altLang="zh-TW" dirty="0"/>
              <a:t>that</a:t>
            </a:r>
            <a:r>
              <a:rPr lang="zh-TW" altLang="en-US" dirty="0"/>
              <a:t> </a:t>
            </a:r>
            <a:r>
              <a:rPr lang="en-US" altLang="zh-TW" dirty="0"/>
              <a:t>show</a:t>
            </a:r>
            <a:r>
              <a:rPr lang="zh-TW" altLang="en-US" dirty="0"/>
              <a:t> </a:t>
            </a:r>
            <a:r>
              <a:rPr lang="en-US" altLang="zh-TW" dirty="0"/>
              <a:t>why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argument</a:t>
            </a:r>
            <a:r>
              <a:rPr lang="zh-TW" altLang="en-US" dirty="0"/>
              <a:t> </a:t>
            </a:r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correct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  <a:p>
            <a:r>
              <a:rPr lang="en-US" altLang="zh-TW" dirty="0"/>
              <a:t>Part</a:t>
            </a:r>
            <a:r>
              <a:rPr lang="zh-TW" altLang="en-US" dirty="0"/>
              <a:t> </a:t>
            </a:r>
            <a:r>
              <a:rPr lang="en-US" altLang="zh-TW" dirty="0"/>
              <a:t>3:</a:t>
            </a:r>
            <a:r>
              <a:rPr lang="zh-TW" altLang="en-US" dirty="0"/>
              <a:t> </a:t>
            </a:r>
            <a:r>
              <a:rPr lang="en-US" altLang="zh-TW" dirty="0"/>
              <a:t>Implications:</a:t>
            </a:r>
            <a:r>
              <a:rPr lang="zh-TW" altLang="en-US" dirty="0"/>
              <a:t> </a:t>
            </a:r>
            <a:r>
              <a:rPr lang="en-US" altLang="zh-TW" dirty="0"/>
              <a:t>So</a:t>
            </a:r>
            <a:r>
              <a:rPr lang="zh-TW" altLang="en-US" dirty="0"/>
              <a:t> </a:t>
            </a:r>
            <a:r>
              <a:rPr lang="en-US" altLang="zh-TW" dirty="0"/>
              <a:t>what?</a:t>
            </a:r>
            <a:r>
              <a:rPr lang="zh-TW" altLang="en-US" dirty="0"/>
              <a:t> </a:t>
            </a:r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does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argument</a:t>
            </a:r>
            <a:r>
              <a:rPr lang="zh-TW" altLang="en-US" dirty="0"/>
              <a:t> </a:t>
            </a:r>
            <a:r>
              <a:rPr lang="en-US" altLang="zh-TW" dirty="0"/>
              <a:t>change</a:t>
            </a:r>
            <a:r>
              <a:rPr lang="zh-TW" altLang="en-US" dirty="0"/>
              <a:t> </a:t>
            </a:r>
            <a:r>
              <a:rPr lang="en-US" altLang="zh-TW" dirty="0"/>
              <a:t>about</a:t>
            </a:r>
            <a:r>
              <a:rPr lang="zh-TW" altLang="en-US" dirty="0"/>
              <a:t> </a:t>
            </a:r>
            <a:r>
              <a:rPr lang="en-US" altLang="zh-TW" dirty="0"/>
              <a:t>political</a:t>
            </a:r>
            <a:r>
              <a:rPr lang="zh-TW" altLang="en-US" dirty="0"/>
              <a:t> </a:t>
            </a:r>
            <a:r>
              <a:rPr lang="en-US" altLang="zh-TW" dirty="0"/>
              <a:t>discourse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  <a:p>
            <a:r>
              <a:rPr lang="en-US" altLang="zh-TW" dirty="0"/>
              <a:t>Part</a:t>
            </a:r>
            <a:r>
              <a:rPr lang="zh-TW" altLang="en-US" dirty="0"/>
              <a:t> </a:t>
            </a:r>
            <a:r>
              <a:rPr lang="en-US" altLang="zh-TW" dirty="0"/>
              <a:t>4:</a:t>
            </a:r>
            <a:r>
              <a:rPr lang="zh-TW" altLang="en-US" dirty="0"/>
              <a:t> </a:t>
            </a:r>
            <a:r>
              <a:rPr lang="en-US" altLang="zh-TW" dirty="0"/>
              <a:t>Conclusion:</a:t>
            </a:r>
            <a:r>
              <a:rPr lang="zh-TW" altLang="en-US" dirty="0"/>
              <a:t> </a:t>
            </a:r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should</a:t>
            </a:r>
            <a:r>
              <a:rPr lang="zh-TW" altLang="en-US" dirty="0"/>
              <a:t> </a:t>
            </a:r>
            <a:r>
              <a:rPr lang="en-US" altLang="zh-TW" dirty="0"/>
              <a:t>readers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analysts</a:t>
            </a:r>
            <a:r>
              <a:rPr lang="zh-TW" altLang="en-US" dirty="0"/>
              <a:t> </a:t>
            </a:r>
            <a:r>
              <a:rPr lang="en-US" altLang="zh-TW" dirty="0"/>
              <a:t>keep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mind</a:t>
            </a:r>
            <a:r>
              <a:rPr lang="zh-TW" altLang="en-US" dirty="0"/>
              <a:t> </a:t>
            </a:r>
            <a:r>
              <a:rPr lang="en-US" altLang="zh-TW" dirty="0"/>
              <a:t>going</a:t>
            </a:r>
            <a:r>
              <a:rPr lang="zh-TW" altLang="en-US" dirty="0"/>
              <a:t> </a:t>
            </a:r>
            <a:r>
              <a:rPr lang="en-US" altLang="zh-TW" dirty="0"/>
              <a:t>forward?</a:t>
            </a:r>
            <a:r>
              <a:rPr lang="zh-TW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564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DC28D-8BC2-92FB-18B0-8FBC7D7A4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makes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good</a:t>
            </a:r>
            <a:r>
              <a:rPr lang="zh-TW" altLang="en-US" dirty="0"/>
              <a:t> </a:t>
            </a:r>
            <a:r>
              <a:rPr lang="en-US" altLang="zh-TW" dirty="0"/>
              <a:t>Op-Ed?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8A640-C705-1B2A-3271-4794D5767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Relevant</a:t>
            </a:r>
            <a:r>
              <a:rPr lang="zh-TW" altLang="en-US" dirty="0"/>
              <a:t> </a:t>
            </a:r>
            <a:r>
              <a:rPr lang="en-US" altLang="zh-TW" dirty="0"/>
              <a:t>themes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topics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avoid</a:t>
            </a:r>
            <a:r>
              <a:rPr lang="zh-TW" altLang="en-US" dirty="0"/>
              <a:t> </a:t>
            </a:r>
            <a:r>
              <a:rPr lang="en-US" altLang="zh-TW" dirty="0"/>
              <a:t>pedantic</a:t>
            </a:r>
            <a:r>
              <a:rPr lang="zh-TW" altLang="en-US" dirty="0"/>
              <a:t> </a:t>
            </a:r>
            <a:r>
              <a:rPr lang="en-US" altLang="zh-TW" dirty="0"/>
              <a:t>points,</a:t>
            </a:r>
            <a:r>
              <a:rPr lang="zh-TW" altLang="en-US" dirty="0"/>
              <a:t> </a:t>
            </a:r>
            <a:r>
              <a:rPr lang="en-US" altLang="zh-TW" dirty="0"/>
              <a:t>small</a:t>
            </a:r>
            <a:r>
              <a:rPr lang="zh-TW" altLang="en-US" dirty="0"/>
              <a:t> </a:t>
            </a:r>
            <a:r>
              <a:rPr lang="en-US" altLang="zh-TW" dirty="0"/>
              <a:t>arguments,</a:t>
            </a:r>
            <a:r>
              <a:rPr lang="zh-TW" altLang="en-US" dirty="0"/>
              <a:t> </a:t>
            </a:r>
            <a:r>
              <a:rPr lang="en-US" altLang="zh-TW" dirty="0"/>
              <a:t>or</a:t>
            </a:r>
            <a:r>
              <a:rPr lang="zh-TW" altLang="en-US" dirty="0"/>
              <a:t> </a:t>
            </a:r>
            <a:r>
              <a:rPr lang="en-US" altLang="zh-TW" dirty="0"/>
              <a:t>irrelevant</a:t>
            </a:r>
            <a:r>
              <a:rPr lang="zh-TW" altLang="en-US" dirty="0"/>
              <a:t> </a:t>
            </a:r>
            <a:r>
              <a:rPr lang="en-US" altLang="zh-TW" dirty="0"/>
              <a:t>themes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  <a:p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language</a:t>
            </a:r>
            <a:r>
              <a:rPr lang="zh-TW" altLang="en-US" dirty="0"/>
              <a:t> </a:t>
            </a:r>
            <a:r>
              <a:rPr lang="en-US" altLang="zh-TW" dirty="0"/>
              <a:t>clear?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  <a:p>
            <a:r>
              <a:rPr lang="en-US" altLang="zh-TW" dirty="0"/>
              <a:t>Does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voice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narrative</a:t>
            </a:r>
            <a:r>
              <a:rPr lang="zh-TW" altLang="en-US" dirty="0"/>
              <a:t> </a:t>
            </a:r>
            <a:r>
              <a:rPr lang="en-US" altLang="zh-TW" dirty="0"/>
              <a:t>overpower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argument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are</a:t>
            </a:r>
            <a:r>
              <a:rPr lang="zh-TW" altLang="en-US" dirty="0"/>
              <a:t> </a:t>
            </a:r>
            <a:r>
              <a:rPr lang="en-US" altLang="zh-TW" dirty="0"/>
              <a:t>making?</a:t>
            </a:r>
            <a:r>
              <a:rPr lang="zh-TW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4725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38809-93B8-9157-6A84-37BA7EE91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pitch</a:t>
            </a:r>
            <a:r>
              <a:rPr lang="zh-TW" altLang="en-US" dirty="0"/>
              <a:t> </a:t>
            </a:r>
            <a:r>
              <a:rPr lang="en-US" altLang="zh-TW" dirty="0"/>
              <a:t>an</a:t>
            </a:r>
            <a:r>
              <a:rPr lang="zh-TW" altLang="en-US" dirty="0"/>
              <a:t> </a:t>
            </a:r>
            <a:r>
              <a:rPr lang="en-US" altLang="zh-TW" dirty="0"/>
              <a:t>editor: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7B702-1BA4-063D-E3AB-DD7FFF8C6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Step 1: professional address: </a:t>
            </a:r>
          </a:p>
          <a:p>
            <a:pPr marL="0" indent="0">
              <a:buNone/>
            </a:pPr>
            <a:r>
              <a:rPr lang="en-US" dirty="0"/>
              <a:t>Dear ____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Step 2: self introduction:</a:t>
            </a:r>
          </a:p>
          <a:p>
            <a:pPr marL="0" indent="0">
              <a:buNone/>
            </a:pPr>
            <a:r>
              <a:rPr lang="en-US" dirty="0"/>
              <a:t>I am </a:t>
            </a:r>
            <a:r>
              <a:rPr lang="en-US" dirty="0" err="1"/>
              <a:t>xyz</a:t>
            </a:r>
            <a:r>
              <a:rPr lang="en-US" dirty="0"/>
              <a:t> a student/ scholar / analyst for </a:t>
            </a:r>
            <a:r>
              <a:rPr lang="en-US" dirty="0" err="1"/>
              <a:t>abc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Step 3: Say this is a pitch</a:t>
            </a:r>
          </a:p>
          <a:p>
            <a:pPr marL="0" indent="0">
              <a:buNone/>
            </a:pPr>
            <a:r>
              <a:rPr lang="en-US" dirty="0"/>
              <a:t>I am writing you to pitch an op-ed I wrote on </a:t>
            </a:r>
            <a:r>
              <a:rPr lang="en-US" dirty="0" err="1"/>
              <a:t>xyz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Step 4: State the argument in one-two sentences </a:t>
            </a:r>
          </a:p>
          <a:p>
            <a:pPr marL="0" indent="0">
              <a:buNone/>
            </a:pPr>
            <a:r>
              <a:rPr lang="en-US" dirty="0"/>
              <a:t>I argue that </a:t>
            </a:r>
            <a:r>
              <a:rPr lang="en-US" dirty="0" err="1"/>
              <a:t>abc</a:t>
            </a:r>
            <a:r>
              <a:rPr lang="en-US" dirty="0"/>
              <a:t> and show </a:t>
            </a:r>
            <a:r>
              <a:rPr lang="en-US" dirty="0" err="1"/>
              <a:t>xyz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Step 5: Say why their readers will care about this </a:t>
            </a:r>
          </a:p>
          <a:p>
            <a:pPr marL="0" indent="0">
              <a:buNone/>
            </a:pPr>
            <a:r>
              <a:rPr lang="en-US" dirty="0"/>
              <a:t>My piece would be of interest to </a:t>
            </a:r>
            <a:r>
              <a:rPr lang="en-US" dirty="0" err="1"/>
              <a:t>xyz</a:t>
            </a:r>
            <a:r>
              <a:rPr lang="en-US" dirty="0"/>
              <a:t> readers because </a:t>
            </a:r>
            <a:r>
              <a:rPr lang="en-US" dirty="0" err="1"/>
              <a:t>abc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2860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AB03-3552-0DA7-BFCF-F43DB80CA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748DE9-AB14-7439-4167-7C8CFB7CE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687" y="2039874"/>
            <a:ext cx="7772400" cy="30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1428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3D37B-D5E2-3D0F-BFA0-B93BE2B25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Pitch practice!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36C59-D1A3-FF31-F49E-9E604FDC7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7925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06487-FDEE-69BE-5006-7249C0BCB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Op-Ed points to keep in mind: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94BE9-2CA0-DD84-988A-4F5815085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Know who you would like to pitch before you start writing </a:t>
            </a:r>
          </a:p>
          <a:p>
            <a:endParaRPr lang="en-US" dirty="0"/>
          </a:p>
          <a:p>
            <a:r>
              <a:rPr lang="en-US" dirty="0"/>
              <a:t>Expect rejection, keep trying </a:t>
            </a:r>
          </a:p>
          <a:p>
            <a:endParaRPr lang="en-US" dirty="0"/>
          </a:p>
          <a:p>
            <a:r>
              <a:rPr lang="en-US" dirty="0"/>
              <a:t>Be your own editor with Op-Eds </a:t>
            </a:r>
          </a:p>
          <a:p>
            <a:endParaRPr lang="en-US" dirty="0"/>
          </a:p>
          <a:p>
            <a:r>
              <a:rPr lang="en-US" dirty="0"/>
              <a:t>Know the insider baseball of who you pitch </a:t>
            </a:r>
          </a:p>
        </p:txBody>
      </p:sp>
    </p:spTree>
    <p:extLst>
      <p:ext uri="{BB962C8B-B14F-4D97-AF65-F5344CB8AC3E}">
        <p14:creationId xmlns:p14="http://schemas.microsoft.com/office/powerpoint/2010/main" val="1594026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E0B05-3D95-622E-AE95-ED1FF5163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Twitter?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F87D9-DE76-2CE3-1241-FB5EEFDF3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Social media </a:t>
            </a:r>
          </a:p>
          <a:p>
            <a:endParaRPr lang="en-US" dirty="0"/>
          </a:p>
          <a:p>
            <a:r>
              <a:rPr lang="en-US" dirty="0"/>
              <a:t>Networking</a:t>
            </a:r>
          </a:p>
          <a:p>
            <a:endParaRPr lang="en-US" dirty="0"/>
          </a:p>
          <a:p>
            <a:r>
              <a:rPr lang="en-US" dirty="0"/>
              <a:t>Self Promotion </a:t>
            </a:r>
          </a:p>
          <a:p>
            <a:endParaRPr lang="en-US" dirty="0"/>
          </a:p>
          <a:p>
            <a:r>
              <a:rPr lang="en-US" dirty="0"/>
              <a:t>Information exchange </a:t>
            </a:r>
          </a:p>
        </p:txBody>
      </p:sp>
    </p:spTree>
    <p:extLst>
      <p:ext uri="{BB962C8B-B14F-4D97-AF65-F5344CB8AC3E}">
        <p14:creationId xmlns:p14="http://schemas.microsoft.com/office/powerpoint/2010/main" val="20962618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87AFC-BB32-9109-4931-5CA719DF6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Combining Op-Eds and Twitter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54A9C-6B2E-4FCE-D212-A8954B798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How to decide whether to write an op-ed or twitter thread? </a:t>
            </a:r>
          </a:p>
          <a:p>
            <a:endParaRPr lang="en-US" dirty="0"/>
          </a:p>
          <a:p>
            <a:r>
              <a:rPr lang="en-US" dirty="0"/>
              <a:t>Tweet your work, do not be afraid to humble brag! </a:t>
            </a:r>
          </a:p>
          <a:p>
            <a:endParaRPr lang="en-US" dirty="0"/>
          </a:p>
          <a:p>
            <a:r>
              <a:rPr lang="en-US" dirty="0"/>
              <a:t>ALWAYS thank editors, journalists, collaborators </a:t>
            </a:r>
          </a:p>
          <a:p>
            <a:endParaRPr lang="en-US" dirty="0"/>
          </a:p>
          <a:p>
            <a:r>
              <a:rPr lang="en-US" dirty="0"/>
              <a:t>Practice will make you better</a:t>
            </a:r>
          </a:p>
        </p:txBody>
      </p:sp>
    </p:spTree>
    <p:extLst>
      <p:ext uri="{BB962C8B-B14F-4D97-AF65-F5344CB8AC3E}">
        <p14:creationId xmlns:p14="http://schemas.microsoft.com/office/powerpoint/2010/main" val="34593116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88123-5787-7143-1F70-1C419B3F4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Improving my twitter and op-ed writing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CE36C-533D-8602-3337-9935F08E5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Take an argument you have with your research: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Write the 1 tweet version of it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Write the 4 tweet version of it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Write the 10 tweet version of it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Write the op-ed version of it </a:t>
            </a:r>
          </a:p>
        </p:txBody>
      </p:sp>
    </p:spTree>
    <p:extLst>
      <p:ext uri="{BB962C8B-B14F-4D97-AF65-F5344CB8AC3E}">
        <p14:creationId xmlns:p14="http://schemas.microsoft.com/office/powerpoint/2010/main" val="3701384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13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54" name="Oval 1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Oval 17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18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19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Oval 22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23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24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25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Oval 28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29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30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4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78" name="Straight Connector 39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9" name="Rectangle 41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2749E9-9556-FE5C-1C15-3AF81E443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489" y="1539811"/>
            <a:ext cx="3026664" cy="907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AE2C78-842D-637D-98A9-EA1EEF42D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393" y="1558727"/>
            <a:ext cx="3026664" cy="8701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ED7BCB-02C4-11B8-D46E-A61ED7E50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489" y="4481839"/>
            <a:ext cx="3026664" cy="7490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2F0E07-3F4D-C4E9-4883-A67721C8EC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1619" y="3647414"/>
            <a:ext cx="3022438" cy="2417949"/>
          </a:xfrm>
          <a:prstGeom prst="rect">
            <a:avLst/>
          </a:prstGeom>
        </p:spPr>
      </p:pic>
      <p:grpSp>
        <p:nvGrpSpPr>
          <p:cNvPr id="80" name="Group 43">
            <a:extLst>
              <a:ext uri="{FF2B5EF4-FFF2-40B4-BE49-F238E27FC236}">
                <a16:creationId xmlns:a16="http://schemas.microsoft.com/office/drawing/2014/main" id="{26C321DA-1EDE-3E4B-8B73-6477B2C6D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81" name="Oval 44">
              <a:extLst>
                <a:ext uri="{FF2B5EF4-FFF2-40B4-BE49-F238E27FC236}">
                  <a16:creationId xmlns:a16="http://schemas.microsoft.com/office/drawing/2014/main" id="{DC13524B-3A91-1E40-840D-09EDE65E0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 85">
              <a:extLst>
                <a:ext uri="{FF2B5EF4-FFF2-40B4-BE49-F238E27FC236}">
                  <a16:creationId xmlns:a16="http://schemas.microsoft.com/office/drawing/2014/main" id="{E03B804C-EF61-0141-A6AB-D81EDA5AC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3" name="Freeform 86">
              <a:extLst>
                <a:ext uri="{FF2B5EF4-FFF2-40B4-BE49-F238E27FC236}">
                  <a16:creationId xmlns:a16="http://schemas.microsoft.com/office/drawing/2014/main" id="{CAB80ED1-EE7D-3843-9750-C6C8C5F8E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4" name="Freeform 87">
              <a:extLst>
                <a:ext uri="{FF2B5EF4-FFF2-40B4-BE49-F238E27FC236}">
                  <a16:creationId xmlns:a16="http://schemas.microsoft.com/office/drawing/2014/main" id="{8BCD1EDB-B320-594D-86D1-7A73424B2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88">
              <a:extLst>
                <a:ext uri="{FF2B5EF4-FFF2-40B4-BE49-F238E27FC236}">
                  <a16:creationId xmlns:a16="http://schemas.microsoft.com/office/drawing/2014/main" id="{A6B97414-A09F-8647-823F-295A0FEF5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5" name="Freeform 89">
              <a:extLst>
                <a:ext uri="{FF2B5EF4-FFF2-40B4-BE49-F238E27FC236}">
                  <a16:creationId xmlns:a16="http://schemas.microsoft.com/office/drawing/2014/main" id="{BA92AD33-EF27-124E-AF6E-9BA5401EC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98">
              <a:extLst>
                <a:ext uri="{FF2B5EF4-FFF2-40B4-BE49-F238E27FC236}">
                  <a16:creationId xmlns:a16="http://schemas.microsoft.com/office/drawing/2014/main" id="{24B8C792-BD2C-6D48-93EE-D615EF38F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24B0C8-2093-1ED0-CAC4-C67A1CF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6648" y="768334"/>
            <a:ext cx="4025901" cy="28664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Why should I Tweet? 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86649" y="6087110"/>
            <a:ext cx="413453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1310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40AE2-002E-B856-E1FB-F8A6B886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Laws(?)</a:t>
            </a:r>
            <a:r>
              <a:rPr lang="zh-TW" altLang="en-US" dirty="0"/>
              <a:t> </a:t>
            </a:r>
            <a:r>
              <a:rPr lang="en-US" altLang="zh-TW" dirty="0"/>
              <a:t>of</a:t>
            </a:r>
            <a:r>
              <a:rPr lang="zh-TW" altLang="en-US" dirty="0"/>
              <a:t> </a:t>
            </a:r>
            <a:r>
              <a:rPr lang="en-US" altLang="zh-TW" dirty="0"/>
              <a:t>Twitter: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C9AED-4755-3F96-AE38-6DCAB40C3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altLang="zh-TW" dirty="0"/>
              <a:t>Twitter</a:t>
            </a:r>
            <a:r>
              <a:rPr lang="zh-TW" altLang="en-US" dirty="0"/>
              <a:t> </a:t>
            </a:r>
            <a:r>
              <a:rPr lang="en-US" altLang="zh-TW" dirty="0"/>
              <a:t>will</a:t>
            </a:r>
            <a:r>
              <a:rPr lang="zh-TW" altLang="en-US" dirty="0"/>
              <a:t> </a:t>
            </a:r>
            <a:r>
              <a:rPr lang="en-US" altLang="zh-TW" dirty="0"/>
              <a:t>lead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more</a:t>
            </a:r>
            <a:r>
              <a:rPr lang="zh-TW" altLang="en-US" dirty="0"/>
              <a:t> </a:t>
            </a:r>
            <a:r>
              <a:rPr lang="en-US" altLang="zh-TW" dirty="0"/>
              <a:t>professional</a:t>
            </a:r>
            <a:r>
              <a:rPr lang="zh-TW" altLang="en-US" dirty="0"/>
              <a:t> </a:t>
            </a:r>
            <a:r>
              <a:rPr lang="en-US" altLang="zh-TW" dirty="0"/>
              <a:t>opportunities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advancement</a:t>
            </a:r>
            <a:r>
              <a:rPr lang="zh-TW" altLang="en-US" dirty="0"/>
              <a:t> </a:t>
            </a:r>
            <a:endParaRPr lang="en-US" altLang="zh-TW" dirty="0"/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AutoNum type="arabicPeriod"/>
            </a:pPr>
            <a:r>
              <a:rPr lang="en-US" altLang="zh-TW" dirty="0"/>
              <a:t>It</a:t>
            </a:r>
            <a:r>
              <a:rPr lang="zh-TW" altLang="en-US" dirty="0"/>
              <a:t> </a:t>
            </a:r>
            <a:r>
              <a:rPr lang="en-US" altLang="zh-TW" dirty="0"/>
              <a:t>varies</a:t>
            </a:r>
            <a:r>
              <a:rPr lang="zh-TW" altLang="en-US" dirty="0"/>
              <a:t> </a:t>
            </a:r>
            <a:r>
              <a:rPr lang="en-US" altLang="zh-TW" dirty="0"/>
              <a:t>how</a:t>
            </a:r>
            <a:r>
              <a:rPr lang="zh-TW" altLang="en-US" dirty="0"/>
              <a:t> </a:t>
            </a:r>
            <a:r>
              <a:rPr lang="en-US" altLang="zh-TW" dirty="0"/>
              <a:t>much</a:t>
            </a:r>
            <a:r>
              <a:rPr lang="zh-TW" altLang="en-US" dirty="0"/>
              <a:t> </a:t>
            </a:r>
            <a:r>
              <a:rPr lang="en-US" altLang="zh-TW" dirty="0"/>
              <a:t>time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must</a:t>
            </a:r>
            <a:r>
              <a:rPr lang="zh-TW" altLang="en-US" dirty="0"/>
              <a:t> </a:t>
            </a:r>
            <a:r>
              <a:rPr lang="en-US" altLang="zh-TW" dirty="0"/>
              <a:t>spend</a:t>
            </a:r>
            <a:r>
              <a:rPr lang="zh-TW" altLang="en-US" dirty="0"/>
              <a:t> </a:t>
            </a:r>
            <a:r>
              <a:rPr lang="en-US" altLang="zh-TW" dirty="0"/>
              <a:t>on</a:t>
            </a:r>
            <a:r>
              <a:rPr lang="zh-TW" altLang="en-US" dirty="0"/>
              <a:t> </a:t>
            </a:r>
            <a:r>
              <a:rPr lang="en-US" altLang="zh-TW" dirty="0"/>
              <a:t>twitter</a:t>
            </a:r>
            <a:r>
              <a:rPr lang="zh-TW" altLang="en-US" dirty="0"/>
              <a:t> </a:t>
            </a:r>
            <a:r>
              <a:rPr lang="en-US" altLang="zh-TW" dirty="0"/>
              <a:t>before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see</a:t>
            </a:r>
            <a:r>
              <a:rPr lang="zh-TW" altLang="en-US" dirty="0"/>
              <a:t> </a:t>
            </a:r>
            <a:r>
              <a:rPr lang="en-US" altLang="zh-TW" dirty="0"/>
              <a:t>these</a:t>
            </a:r>
            <a:r>
              <a:rPr lang="zh-TW" altLang="en-US" dirty="0"/>
              <a:t> </a:t>
            </a:r>
            <a:r>
              <a:rPr lang="en-US" altLang="zh-TW" dirty="0"/>
              <a:t>benefits</a:t>
            </a:r>
            <a:r>
              <a:rPr lang="zh-TW" altLang="en-US" dirty="0"/>
              <a:t> </a:t>
            </a:r>
            <a:endParaRPr lang="en-US" altLang="zh-TW" dirty="0"/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AutoNum type="arabicPeriod"/>
            </a:pPr>
            <a:r>
              <a:rPr lang="en-US" altLang="zh-TW" dirty="0"/>
              <a:t>Certain</a:t>
            </a:r>
            <a:r>
              <a:rPr lang="zh-TW" altLang="en-US" dirty="0"/>
              <a:t> </a:t>
            </a:r>
            <a:r>
              <a:rPr lang="en-US" altLang="zh-TW" dirty="0"/>
              <a:t>people,</a:t>
            </a:r>
            <a:r>
              <a:rPr lang="zh-TW" altLang="en-US" dirty="0"/>
              <a:t> </a:t>
            </a:r>
            <a:r>
              <a:rPr lang="en-US" altLang="zh-TW" dirty="0"/>
              <a:t>certain</a:t>
            </a:r>
            <a:r>
              <a:rPr lang="zh-TW" altLang="en-US" dirty="0"/>
              <a:t> </a:t>
            </a:r>
            <a:r>
              <a:rPr lang="en-US" altLang="zh-TW" dirty="0"/>
              <a:t>tones,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certain</a:t>
            </a:r>
            <a:r>
              <a:rPr lang="zh-TW" altLang="en-US" dirty="0"/>
              <a:t> </a:t>
            </a:r>
            <a:r>
              <a:rPr lang="en-US" altLang="zh-TW" dirty="0"/>
              <a:t>strategies</a:t>
            </a:r>
            <a:r>
              <a:rPr lang="zh-TW" altLang="en-US" dirty="0"/>
              <a:t> </a:t>
            </a:r>
            <a:r>
              <a:rPr lang="en-US" altLang="zh-TW" dirty="0"/>
              <a:t>can</a:t>
            </a:r>
            <a:r>
              <a:rPr lang="zh-TW" altLang="en-US" dirty="0"/>
              <a:t> </a:t>
            </a:r>
            <a:r>
              <a:rPr lang="en-US" altLang="zh-TW" dirty="0"/>
              <a:t>hasten</a:t>
            </a:r>
            <a:r>
              <a:rPr lang="zh-TW" altLang="en-US" dirty="0"/>
              <a:t> </a:t>
            </a:r>
            <a:r>
              <a:rPr lang="en-US" altLang="zh-TW" dirty="0"/>
              <a:t>these</a:t>
            </a:r>
            <a:r>
              <a:rPr lang="zh-TW" altLang="en-US" dirty="0"/>
              <a:t> </a:t>
            </a:r>
            <a:r>
              <a:rPr lang="en-US" altLang="zh-TW" dirty="0"/>
              <a:t>advancements</a:t>
            </a:r>
            <a:r>
              <a:rPr lang="zh-TW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915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1AAD6-427B-8309-3560-DA49ECD1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Getting</a:t>
            </a:r>
            <a:r>
              <a:rPr lang="zh-TW" altLang="en-US" dirty="0"/>
              <a:t> </a:t>
            </a:r>
            <a:r>
              <a:rPr lang="en-US" altLang="zh-TW" dirty="0"/>
              <a:t>started</a:t>
            </a:r>
            <a:r>
              <a:rPr lang="zh-TW" altLang="en-US" dirty="0"/>
              <a:t> </a:t>
            </a:r>
            <a:r>
              <a:rPr lang="en-US" altLang="zh-TW" dirty="0"/>
              <a:t>1:</a:t>
            </a:r>
            <a:r>
              <a:rPr lang="zh-TW" altLang="en-US" dirty="0"/>
              <a:t> </a:t>
            </a:r>
            <a:br>
              <a:rPr lang="en-US" altLang="zh-TW" dirty="0"/>
            </a:br>
            <a:r>
              <a:rPr lang="en-US" altLang="zh-TW" dirty="0"/>
              <a:t>Profiles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2C431-0A6B-6522-F3F2-3090FE4D1E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>
              <a:buFontTx/>
              <a:buChar char="-"/>
            </a:pPr>
            <a:r>
              <a:rPr lang="en-US" altLang="zh-TW" dirty="0"/>
              <a:t>Use</a:t>
            </a:r>
            <a:r>
              <a:rPr lang="zh-TW" altLang="en-US" dirty="0"/>
              <a:t> </a:t>
            </a:r>
            <a:r>
              <a:rPr lang="en-US" altLang="zh-TW" dirty="0"/>
              <a:t>a</a:t>
            </a:r>
            <a:r>
              <a:rPr lang="zh-TW" altLang="en-US" dirty="0"/>
              <a:t> </a:t>
            </a:r>
            <a:r>
              <a:rPr lang="en-US" altLang="zh-TW" dirty="0"/>
              <a:t>real</a:t>
            </a:r>
            <a:r>
              <a:rPr lang="zh-TW" altLang="en-US" dirty="0"/>
              <a:t> </a:t>
            </a:r>
            <a:r>
              <a:rPr lang="en-US" altLang="zh-TW" dirty="0"/>
              <a:t>photo</a:t>
            </a:r>
            <a:r>
              <a:rPr lang="zh-TW" altLang="en-US" dirty="0"/>
              <a:t> 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lvl="1">
              <a:buFontTx/>
              <a:buChar char="-"/>
            </a:pPr>
            <a:r>
              <a:rPr lang="en-US" altLang="zh-TW" dirty="0"/>
              <a:t>Bio</a:t>
            </a:r>
            <a:r>
              <a:rPr lang="zh-TW" altLang="en-US" dirty="0"/>
              <a:t> </a:t>
            </a:r>
            <a:r>
              <a:rPr lang="en-US" altLang="zh-TW" dirty="0"/>
              <a:t>must</a:t>
            </a:r>
            <a:r>
              <a:rPr lang="zh-TW" altLang="en-US" dirty="0"/>
              <a:t> </a:t>
            </a:r>
            <a:r>
              <a:rPr lang="en-US" altLang="zh-TW" dirty="0"/>
              <a:t>be</a:t>
            </a:r>
            <a:r>
              <a:rPr lang="zh-TW" altLang="en-US" dirty="0"/>
              <a:t> </a:t>
            </a:r>
            <a:r>
              <a:rPr lang="en-US" altLang="zh-TW" dirty="0"/>
              <a:t>succinct,</a:t>
            </a:r>
            <a:r>
              <a:rPr lang="zh-TW" altLang="en-US" dirty="0"/>
              <a:t> </a:t>
            </a:r>
            <a:r>
              <a:rPr lang="en-US" altLang="zh-TW" dirty="0"/>
              <a:t>accurate,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clear.</a:t>
            </a:r>
            <a:r>
              <a:rPr lang="zh-TW" altLang="en-US" dirty="0"/>
              <a:t> 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marL="457200" lvl="1" indent="0">
              <a:buNone/>
            </a:pP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Who</a:t>
            </a:r>
            <a:r>
              <a:rPr lang="zh-TW" altLang="en-US" dirty="0"/>
              <a:t> </a:t>
            </a:r>
            <a:r>
              <a:rPr lang="en-US" altLang="zh-TW" dirty="0"/>
              <a:t>are</a:t>
            </a:r>
            <a:r>
              <a:rPr lang="zh-TW" altLang="en-US" dirty="0"/>
              <a:t> </a:t>
            </a:r>
            <a:r>
              <a:rPr lang="en-US" altLang="zh-TW" dirty="0"/>
              <a:t>you?</a:t>
            </a:r>
            <a:r>
              <a:rPr lang="zh-TW" altLang="en-US" dirty="0"/>
              <a:t> </a:t>
            </a:r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do?</a:t>
            </a:r>
            <a:r>
              <a:rPr lang="zh-TW" altLang="en-US" dirty="0"/>
              <a:t> </a:t>
            </a:r>
            <a:r>
              <a:rPr lang="en-US" altLang="zh-TW" dirty="0"/>
              <a:t>What</a:t>
            </a:r>
            <a:r>
              <a:rPr lang="zh-TW" altLang="en-US" dirty="0"/>
              <a:t> </a:t>
            </a:r>
            <a:r>
              <a:rPr lang="en-US" altLang="zh-TW" dirty="0"/>
              <a:t>is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affiliation?</a:t>
            </a:r>
            <a:r>
              <a:rPr lang="zh-TW" altLang="en-US" dirty="0"/>
              <a:t> 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lvl="1">
              <a:buFontTx/>
              <a:buChar char="-"/>
            </a:pPr>
            <a:r>
              <a:rPr lang="en-US" altLang="zh-TW" dirty="0"/>
              <a:t>Twitter</a:t>
            </a:r>
            <a:r>
              <a:rPr lang="zh-TW" altLang="en-US" dirty="0"/>
              <a:t> </a:t>
            </a:r>
            <a:r>
              <a:rPr lang="en-US" altLang="zh-TW" dirty="0"/>
              <a:t>handle</a:t>
            </a:r>
            <a:r>
              <a:rPr lang="zh-TW" altLang="en-US" dirty="0"/>
              <a:t> </a:t>
            </a:r>
            <a:r>
              <a:rPr lang="en-US" altLang="zh-TW" dirty="0"/>
              <a:t>should</a:t>
            </a:r>
            <a:r>
              <a:rPr lang="zh-TW" altLang="en-US" dirty="0"/>
              <a:t> </a:t>
            </a:r>
            <a:r>
              <a:rPr lang="en-US" altLang="zh-TW" dirty="0"/>
              <a:t>make</a:t>
            </a:r>
            <a:r>
              <a:rPr lang="zh-TW" altLang="en-US" dirty="0"/>
              <a:t> </a:t>
            </a:r>
            <a:r>
              <a:rPr lang="en-US" altLang="zh-TW" dirty="0"/>
              <a:t>sense</a:t>
            </a:r>
          </a:p>
          <a:p>
            <a:pPr marL="457200" lvl="1" indent="0">
              <a:buNone/>
            </a:pPr>
            <a:endParaRPr lang="en-US" altLang="zh-TW" dirty="0"/>
          </a:p>
          <a:p>
            <a:pPr marL="457200" lvl="1" indent="0">
              <a:buNone/>
            </a:pP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Fine</a:t>
            </a:r>
            <a:r>
              <a:rPr lang="zh-TW" altLang="en-US" dirty="0"/>
              <a:t> </a:t>
            </a:r>
            <a:r>
              <a:rPr lang="en-US" altLang="zh-TW" dirty="0"/>
              <a:t>line</a:t>
            </a:r>
            <a:r>
              <a:rPr lang="zh-TW" altLang="en-US" dirty="0"/>
              <a:t> </a:t>
            </a:r>
            <a:r>
              <a:rPr lang="en-US" altLang="zh-TW" dirty="0"/>
              <a:t>between</a:t>
            </a:r>
            <a:r>
              <a:rPr lang="zh-TW" altLang="en-US" dirty="0"/>
              <a:t> </a:t>
            </a:r>
            <a:r>
              <a:rPr lang="en-US" altLang="zh-TW" dirty="0"/>
              <a:t>personality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professionalism</a:t>
            </a:r>
            <a:r>
              <a:rPr lang="zh-TW" altLang="en-US" dirty="0"/>
              <a:t> 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lvl="1">
              <a:buFontTx/>
              <a:buChar char="-"/>
            </a:pP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17575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65085-3470-8C7B-0587-BAFC8CCB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Getting</a:t>
            </a:r>
            <a:r>
              <a:rPr lang="zh-TW" altLang="en-US" dirty="0"/>
              <a:t> </a:t>
            </a:r>
            <a:r>
              <a:rPr lang="en-US" altLang="zh-TW" dirty="0"/>
              <a:t>started</a:t>
            </a:r>
            <a:r>
              <a:rPr lang="zh-TW" altLang="en-US" dirty="0"/>
              <a:t> </a:t>
            </a:r>
            <a:r>
              <a:rPr lang="en-US" altLang="zh-TW" dirty="0"/>
              <a:t>1:</a:t>
            </a:r>
            <a:r>
              <a:rPr lang="zh-TW" altLang="en-US" dirty="0"/>
              <a:t> </a:t>
            </a:r>
            <a:br>
              <a:rPr lang="en-US" altLang="zh-TW" dirty="0"/>
            </a:br>
            <a:r>
              <a:rPr lang="en-US" altLang="zh-TW" dirty="0"/>
              <a:t>Profiles</a:t>
            </a:r>
            <a:r>
              <a:rPr lang="zh-TW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1AA2D-05C1-3E9F-0D34-648FE098D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Lets</a:t>
            </a:r>
            <a:r>
              <a:rPr lang="zh-TW" altLang="en-US" dirty="0"/>
              <a:t> </a:t>
            </a:r>
            <a:r>
              <a:rPr lang="en-US" altLang="zh-TW" dirty="0"/>
              <a:t>work</a:t>
            </a:r>
            <a:r>
              <a:rPr lang="zh-TW" altLang="en-US" dirty="0"/>
              <a:t> </a:t>
            </a:r>
            <a:r>
              <a:rPr lang="en-US" altLang="zh-TW" dirty="0"/>
              <a:t>on</a:t>
            </a:r>
            <a:r>
              <a:rPr lang="zh-TW" altLang="en-US" dirty="0"/>
              <a:t> </a:t>
            </a:r>
            <a:r>
              <a:rPr lang="en-US" altLang="zh-TW" dirty="0"/>
              <a:t>our</a:t>
            </a:r>
            <a:r>
              <a:rPr lang="zh-TW" altLang="en-US" dirty="0"/>
              <a:t> </a:t>
            </a:r>
            <a:r>
              <a:rPr lang="en-US" altLang="zh-TW" dirty="0"/>
              <a:t>profiles!</a:t>
            </a:r>
            <a:r>
              <a:rPr lang="zh-TW" altLang="en-US" dirty="0"/>
              <a:t>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5F04B2-57E6-ED69-30BD-174DC0555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409" y="174141"/>
            <a:ext cx="5061161" cy="26416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50D5AD-CF59-3CB5-D2E9-996CBA1A8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939" y="2935887"/>
            <a:ext cx="5029470" cy="26978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730686-3414-F286-F0A2-5EFAB1FF9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7984" y="3127157"/>
            <a:ext cx="5404009" cy="269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58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0E5B9-2C11-1F9A-58C8-3D3EF8F73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Getting started </a:t>
            </a:r>
            <a:r>
              <a:rPr lang="en-US" altLang="zh-TW" dirty="0"/>
              <a:t>2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Twitter terminology: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4BE4C-2DBF-B82B-302D-C0D8766B4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Tweet</a:t>
            </a:r>
          </a:p>
          <a:p>
            <a:r>
              <a:rPr lang="en-US" dirty="0"/>
              <a:t>Retweet</a:t>
            </a:r>
          </a:p>
          <a:p>
            <a:r>
              <a:rPr lang="en-US" dirty="0"/>
              <a:t>Quote Tweet</a:t>
            </a:r>
          </a:p>
          <a:p>
            <a:r>
              <a:rPr lang="en-US" dirty="0"/>
              <a:t>Thread</a:t>
            </a:r>
          </a:p>
          <a:p>
            <a:r>
              <a:rPr lang="en-US" dirty="0"/>
              <a:t>Follow</a:t>
            </a:r>
          </a:p>
          <a:p>
            <a:r>
              <a:rPr lang="en-US" altLang="zh-TW" dirty="0"/>
              <a:t>Block</a:t>
            </a:r>
          </a:p>
          <a:p>
            <a:r>
              <a:rPr lang="en-US" altLang="zh-TW" dirty="0"/>
              <a:t>Mute</a:t>
            </a:r>
          </a:p>
          <a:p>
            <a:r>
              <a:rPr lang="en-US" altLang="zh-TW" dirty="0"/>
              <a:t>Reply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@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Mentions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#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DM</a:t>
            </a:r>
          </a:p>
          <a:p>
            <a:r>
              <a:rPr lang="en-US" altLang="zh-TW" dirty="0"/>
              <a:t>Communities</a:t>
            </a:r>
            <a:r>
              <a:rPr lang="zh-TW" altLang="en-US" dirty="0"/>
              <a:t> </a:t>
            </a:r>
            <a:endParaRPr lang="en-US" altLang="zh-TW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8700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AnalogousFromDarkSeedLeftStep">
      <a:dk1>
        <a:srgbClr val="000000"/>
      </a:dk1>
      <a:lt1>
        <a:srgbClr val="FFFFFF"/>
      </a:lt1>
      <a:dk2>
        <a:srgbClr val="32271C"/>
      </a:dk2>
      <a:lt2>
        <a:srgbClr val="E6E2E8"/>
      </a:lt2>
      <a:accent1>
        <a:srgbClr val="59B420"/>
      </a:accent1>
      <a:accent2>
        <a:srgbClr val="8FAD13"/>
      </a:accent2>
      <a:accent3>
        <a:srgbClr val="BF9C22"/>
      </a:accent3>
      <a:accent4>
        <a:srgbClr val="D55C17"/>
      </a:accent4>
      <a:accent5>
        <a:srgbClr val="E72933"/>
      </a:accent5>
      <a:accent6>
        <a:srgbClr val="D51771"/>
      </a:accent6>
      <a:hlink>
        <a:srgbClr val="BF4E3F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1203</Words>
  <Application>Microsoft Macintosh PowerPoint</Application>
  <PresentationFormat>Widescreen</PresentationFormat>
  <Paragraphs>244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Neue Haas Grotesk Text Pro</vt:lpstr>
      <vt:lpstr>PunchcardVTI</vt:lpstr>
      <vt:lpstr>Twitter, Social Media, and Public Outreach </vt:lpstr>
      <vt:lpstr>Today: </vt:lpstr>
      <vt:lpstr>Warm up activity: </vt:lpstr>
      <vt:lpstr>What is Twitter? </vt:lpstr>
      <vt:lpstr>Why should I Tweet? </vt:lpstr>
      <vt:lpstr>Laws(?) of Twitter: </vt:lpstr>
      <vt:lpstr>Getting started 1:  Profiles</vt:lpstr>
      <vt:lpstr>Getting started 1:  Profiles </vt:lpstr>
      <vt:lpstr>Getting started 2:  Twitter terminology: </vt:lpstr>
      <vt:lpstr>Two Modes: Tweeting &amp; Responding</vt:lpstr>
      <vt:lpstr>Getting started 2:  Types of tweets</vt:lpstr>
      <vt:lpstr>Twitter tones: </vt:lpstr>
      <vt:lpstr>Tone examples:</vt:lpstr>
      <vt:lpstr>How to Tweet:</vt:lpstr>
      <vt:lpstr>How to Tweet:</vt:lpstr>
      <vt:lpstr>How to respond:</vt:lpstr>
      <vt:lpstr>Misc. </vt:lpstr>
      <vt:lpstr>Finding your audience: </vt:lpstr>
      <vt:lpstr>English Language Taiwan Twitter</vt:lpstr>
      <vt:lpstr>Mandarin Language Taiwan Twitter</vt:lpstr>
      <vt:lpstr>Getting started and Growing your Audience:</vt:lpstr>
      <vt:lpstr>Lets practice! </vt:lpstr>
      <vt:lpstr>Some additional things to keep in mind: </vt:lpstr>
      <vt:lpstr>Part 2: Journalistic Outreach  </vt:lpstr>
      <vt:lpstr>How to Get Contacted on Twitter </vt:lpstr>
      <vt:lpstr>How to give an interview: </vt:lpstr>
      <vt:lpstr>Interview practice! </vt:lpstr>
      <vt:lpstr>Part 3: Op-eds </vt:lpstr>
      <vt:lpstr>What is an Op-Ed</vt:lpstr>
      <vt:lpstr>Why write op-eds? </vt:lpstr>
      <vt:lpstr>Examples:</vt:lpstr>
      <vt:lpstr>How to begin </vt:lpstr>
      <vt:lpstr>Thinking about arguments</vt:lpstr>
      <vt:lpstr>Structuring an op-ed</vt:lpstr>
      <vt:lpstr>What makes a good Op-Ed? </vt:lpstr>
      <vt:lpstr>How to pitch an editor: </vt:lpstr>
      <vt:lpstr>Example:</vt:lpstr>
      <vt:lpstr>Pitch practice! </vt:lpstr>
      <vt:lpstr>Some Op-Ed points to keep in mind: </vt:lpstr>
      <vt:lpstr>Combining Op-Eds and Twitter</vt:lpstr>
      <vt:lpstr>Improving my twitter and op-ed writing skills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Twitter, Social Media, and Public Outreach </dc:title>
  <dc:creator>Nachman, Lev</dc:creator>
  <cp:lastModifiedBy>Nachman, Lev</cp:lastModifiedBy>
  <cp:revision>86</cp:revision>
  <dcterms:created xsi:type="dcterms:W3CDTF">2022-09-15T11:21:19Z</dcterms:created>
  <dcterms:modified xsi:type="dcterms:W3CDTF">2022-09-18T00:48:47Z</dcterms:modified>
</cp:coreProperties>
</file>

<file path=docProps/thumbnail.jpeg>
</file>